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3" r:id="rId2"/>
    <p:sldId id="257" r:id="rId3"/>
    <p:sldId id="258" r:id="rId4"/>
    <p:sldId id="259" r:id="rId5"/>
    <p:sldId id="264" r:id="rId6"/>
    <p:sldId id="260" r:id="rId7"/>
    <p:sldId id="261" r:id="rId8"/>
    <p:sldId id="262" r:id="rId9"/>
    <p:sldId id="27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915"/>
  </p:normalViewPr>
  <p:slideViewPr>
    <p:cSldViewPr snapToGrid="0" snapToObjects="1">
      <p:cViewPr varScale="1">
        <p:scale>
          <a:sx n="128" d="100"/>
          <a:sy n="128" d="100"/>
        </p:scale>
        <p:origin x="170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B5724E-FD42-0941-8E13-66A42BBC41DB}" type="datetimeFigureOut">
              <a:rPr lang="en-US" smtClean="0"/>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606372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5724E-FD42-0941-8E13-66A42BBC41DB}" type="datetimeFigureOut">
              <a:rPr lang="en-US" smtClean="0"/>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310789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5724E-FD42-0941-8E13-66A42BBC41DB}" type="datetimeFigureOut">
              <a:rPr lang="en-US" smtClean="0"/>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214067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5724E-FD42-0941-8E13-66A42BBC41DB}" type="datetimeFigureOut">
              <a:rPr lang="en-US" smtClean="0"/>
              <a:t>3/13/20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423673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Wingdings" charset="2"/>
              <a:buChar char="§"/>
              <a:defRPr/>
            </a:lvl1pPr>
            <a:lvl2pPr marL="742950" indent="-285750">
              <a:buFont typeface="Wingdings" charset="2"/>
              <a:buChar char="§"/>
              <a:defRPr/>
            </a:lvl2pPr>
            <a:lvl3pPr marL="1143000" indent="-228600">
              <a:buFont typeface="Wingdings" charset="2"/>
              <a:buChar char="§"/>
              <a:defRPr/>
            </a:lvl3pPr>
            <a:lvl4pPr marL="1600200" indent="-228600">
              <a:buFont typeface="Wingdings" charset="2"/>
              <a:buChar char="§"/>
              <a:defRPr/>
            </a:lvl4pPr>
            <a:lvl5pPr marL="2057400" indent="-228600">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B5724E-FD42-0941-8E13-66A42BBC41DB}" type="datetimeFigureOut">
              <a:rPr lang="en-US" smtClean="0"/>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68064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B5724E-FD42-0941-8E13-66A42BBC41DB}" type="datetimeFigureOut">
              <a:rPr lang="en-US" smtClean="0"/>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288218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5724E-FD42-0941-8E13-66A42BBC41DB}" type="datetimeFigureOut">
              <a:rPr lang="en-US" smtClean="0"/>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358843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5724E-FD42-0941-8E13-66A42BBC41DB}" type="datetimeFigureOut">
              <a:rPr lang="en-US" smtClean="0"/>
              <a:t>3/13/20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168720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5724E-FD42-0941-8E13-66A42BBC41DB}" type="datetimeFigureOut">
              <a:rPr lang="en-US" smtClean="0"/>
              <a:t>3/13/20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207322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5724E-FD42-0941-8E13-66A42BBC41DB}" type="datetimeFigureOut">
              <a:rPr lang="en-US" smtClean="0"/>
              <a:t>3/13/20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28245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5724E-FD42-0941-8E13-66A42BBC41DB}" type="datetimeFigureOut">
              <a:rPr lang="en-US" smtClean="0"/>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328578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5724E-FD42-0941-8E13-66A42BBC41DB}" type="datetimeFigureOut">
              <a:rPr lang="en-US" smtClean="0"/>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0359F-FB02-BE42-938A-F15B6B42AE49}" type="slidenum">
              <a:rPr lang="en-US" smtClean="0"/>
              <a:t>‹#›</a:t>
            </a:fld>
            <a:endParaRPr lang="en-US"/>
          </a:p>
        </p:txBody>
      </p:sp>
    </p:spTree>
    <p:extLst>
      <p:ext uri="{BB962C8B-B14F-4D97-AF65-F5344CB8AC3E}">
        <p14:creationId xmlns:p14="http://schemas.microsoft.com/office/powerpoint/2010/main" val="1803988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5724E-FD42-0941-8E13-66A42BBC41DB}" type="datetimeFigureOut">
              <a:rPr lang="en-US" smtClean="0"/>
              <a:t>3/13/20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0359F-FB02-BE42-938A-F15B6B42AE49}" type="slidenum">
              <a:rPr lang="en-US" smtClean="0"/>
              <a:t>‹#›</a:t>
            </a:fld>
            <a:endParaRPr lang="en-US"/>
          </a:p>
        </p:txBody>
      </p:sp>
    </p:spTree>
    <p:extLst>
      <p:ext uri="{BB962C8B-B14F-4D97-AF65-F5344CB8AC3E}">
        <p14:creationId xmlns:p14="http://schemas.microsoft.com/office/powerpoint/2010/main" val="3775174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000" b="1" kern="1200">
          <a:solidFill>
            <a:srgbClr val="000090"/>
          </a:solidFill>
          <a:latin typeface="Avenir Book"/>
          <a:ea typeface="+mj-ea"/>
          <a:cs typeface="Avenir Book"/>
        </a:defRPr>
      </a:lvl1pPr>
    </p:titleStyle>
    <p:bodyStyle>
      <a:lvl1pPr marL="342900" indent="-342900" algn="l" defTabSz="457200" rtl="0" eaLnBrk="1" latinLnBrk="0" hangingPunct="1">
        <a:spcBef>
          <a:spcPct val="20000"/>
        </a:spcBef>
        <a:buFont typeface="Arial"/>
        <a:buChar char="•"/>
        <a:defRPr sz="3200" kern="1200">
          <a:solidFill>
            <a:srgbClr val="000090"/>
          </a:solidFill>
          <a:latin typeface="Avenir Book"/>
          <a:ea typeface="+mn-ea"/>
          <a:cs typeface="Avenir Book"/>
        </a:defRPr>
      </a:lvl1pPr>
      <a:lvl2pPr marL="742950" indent="-285750" algn="l" defTabSz="457200" rtl="0" eaLnBrk="1" latinLnBrk="0" hangingPunct="1">
        <a:spcBef>
          <a:spcPct val="20000"/>
        </a:spcBef>
        <a:buFont typeface="Arial"/>
        <a:buChar char="–"/>
        <a:defRPr sz="2800" kern="1200">
          <a:solidFill>
            <a:srgbClr val="000090"/>
          </a:solidFill>
          <a:latin typeface="Avenir Book"/>
          <a:ea typeface="+mn-ea"/>
          <a:cs typeface="Avenir Book"/>
        </a:defRPr>
      </a:lvl2pPr>
      <a:lvl3pPr marL="1143000" indent="-228600" algn="l" defTabSz="457200" rtl="0" eaLnBrk="1" latinLnBrk="0" hangingPunct="1">
        <a:spcBef>
          <a:spcPct val="20000"/>
        </a:spcBef>
        <a:buFont typeface="Arial"/>
        <a:buChar char="•"/>
        <a:defRPr sz="2400" kern="1200">
          <a:solidFill>
            <a:srgbClr val="000090"/>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rgbClr val="000090"/>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rgbClr val="000090"/>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ellness.upenn.edu/coronavirus/" TargetMode="Externa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https://www.hr.upenn.edu/PennHR/wellness-worklife/communicable-disease-health-and-safet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hr.upenn.edu/policies-and-procedures/policy-manual/other-policies/suspension-of-normal-operations"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coronavirus.upenn.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tl.upenn.edu/resources-and-strategies-teaching-remotel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onepenn.gse.upenn.edu/teaching-working-remotel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F92B1-0B44-9E45-ABCD-5AB6AC2179D4}"/>
              </a:ext>
            </a:extLst>
          </p:cNvPr>
          <p:cNvSpPr>
            <a:spLocks noGrp="1"/>
          </p:cNvSpPr>
          <p:nvPr>
            <p:ph type="ctrTitle"/>
          </p:nvPr>
        </p:nvSpPr>
        <p:spPr/>
        <p:txBody>
          <a:bodyPr/>
          <a:lstStyle/>
          <a:p>
            <a:r>
              <a:rPr lang="en-US" dirty="0"/>
              <a:t>Staff Meeting</a:t>
            </a:r>
          </a:p>
        </p:txBody>
      </p:sp>
      <p:sp>
        <p:nvSpPr>
          <p:cNvPr id="5" name="Subtitle 4">
            <a:extLst>
              <a:ext uri="{FF2B5EF4-FFF2-40B4-BE49-F238E27FC236}">
                <a16:creationId xmlns:a16="http://schemas.microsoft.com/office/drawing/2014/main" id="{8E77B271-3D5D-3B4B-92E1-11438C5769D5}"/>
              </a:ext>
            </a:extLst>
          </p:cNvPr>
          <p:cNvSpPr>
            <a:spLocks noGrp="1"/>
          </p:cNvSpPr>
          <p:nvPr>
            <p:ph type="subTitle" idx="1"/>
          </p:nvPr>
        </p:nvSpPr>
        <p:spPr/>
        <p:txBody>
          <a:bodyPr/>
          <a:lstStyle/>
          <a:p>
            <a:r>
              <a:rPr lang="en-US" dirty="0"/>
              <a:t>March 10, 2020</a:t>
            </a:r>
          </a:p>
        </p:txBody>
      </p:sp>
    </p:spTree>
    <p:extLst>
      <p:ext uri="{BB962C8B-B14F-4D97-AF65-F5344CB8AC3E}">
        <p14:creationId xmlns:p14="http://schemas.microsoft.com/office/powerpoint/2010/main" val="21835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nnGSE_PPT2_WIDE_R2.jpg"/>
          <p:cNvPicPr>
            <a:picLocks noChangeAspect="1"/>
          </p:cNvPicPr>
          <p:nvPr/>
        </p:nvPicPr>
        <p:blipFill>
          <a:blip r:embed="rId2"/>
          <a:stretch>
            <a:fillRect/>
          </a:stretch>
        </p:blipFill>
        <p:spPr>
          <a:xfrm>
            <a:off x="6764" y="857250"/>
            <a:ext cx="9130473" cy="5143500"/>
          </a:xfrm>
          <a:prstGeom prst="rect">
            <a:avLst/>
          </a:prstGeom>
        </p:spPr>
      </p:pic>
      <p:sp>
        <p:nvSpPr>
          <p:cNvPr id="2" name="Title 1"/>
          <p:cNvSpPr>
            <a:spLocks noGrp="1"/>
          </p:cNvSpPr>
          <p:nvPr>
            <p:ph type="ctrTitle"/>
          </p:nvPr>
        </p:nvSpPr>
        <p:spPr>
          <a:xfrm>
            <a:off x="314074" y="2141027"/>
            <a:ext cx="7821397" cy="2582253"/>
          </a:xfrm>
        </p:spPr>
        <p:txBody>
          <a:bodyPr anchor="t" anchorCtr="0">
            <a:noAutofit/>
          </a:bodyPr>
          <a:lstStyle/>
          <a:p>
            <a:r>
              <a:rPr lang="en-US" sz="2000" dirty="0">
                <a:solidFill>
                  <a:schemeClr val="bg1"/>
                </a:solidFill>
              </a:rPr>
              <a:t>Visit </a:t>
            </a:r>
            <a:r>
              <a:rPr lang="en-US" sz="2000" u="sng" dirty="0">
                <a:solidFill>
                  <a:schemeClr val="accent2"/>
                </a:solidFill>
                <a:hlinkClick r:id="rId3">
                  <a:extLst>
                    <a:ext uri="{A12FA001-AC4F-418D-AE19-62706E023703}">
                      <ahyp:hlinkClr xmlns:ahyp="http://schemas.microsoft.com/office/drawing/2018/hyperlinkcolor" val="tx"/>
                    </a:ext>
                  </a:extLst>
                </a:hlinkClick>
              </a:rPr>
              <a:t>wellness.upenn.edu/coronavirus</a:t>
            </a:r>
            <a:r>
              <a:rPr lang="en-US" sz="2000" dirty="0">
                <a:solidFill>
                  <a:schemeClr val="bg1"/>
                </a:solidFill>
              </a:rPr>
              <a:t>, the University's dedicated coronavirus COVID-19 Wellness web page, for the latest updates including links to preventative health and travel advisories.</a:t>
            </a:r>
            <a:br>
              <a:rPr lang="en-US" sz="2000" dirty="0">
                <a:solidFill>
                  <a:schemeClr val="bg1"/>
                </a:solidFill>
              </a:rPr>
            </a:br>
            <a:br>
              <a:rPr lang="en-US" sz="2000" dirty="0">
                <a:solidFill>
                  <a:schemeClr val="bg1"/>
                </a:solidFill>
              </a:rPr>
            </a:br>
            <a:r>
              <a:rPr lang="en-US" sz="2000" dirty="0">
                <a:solidFill>
                  <a:schemeClr val="bg1"/>
                </a:solidFill>
              </a:rPr>
              <a:t>For HR resources and guidance on pay, leave, and remote work, please visit </a:t>
            </a:r>
            <a:r>
              <a:rPr lang="en-US" sz="2000" dirty="0">
                <a:solidFill>
                  <a:schemeClr val="accent2"/>
                </a:solidFill>
                <a:hlinkClick r:id="rId4">
                  <a:extLst>
                    <a:ext uri="{A12FA001-AC4F-418D-AE19-62706E023703}">
                      <ahyp:hlinkClr xmlns:ahyp="http://schemas.microsoft.com/office/drawing/2018/hyperlinkcolor" val="tx"/>
                    </a:ext>
                  </a:extLst>
                </a:hlinkClick>
              </a:rPr>
              <a:t>https://www.hr.upenn.edu/PennHR/wellness-worklife/communicable-disease-health-and-safety</a:t>
            </a:r>
            <a:endParaRPr lang="en-US" sz="2000" dirty="0">
              <a:solidFill>
                <a:schemeClr val="accent2"/>
              </a:solidFill>
            </a:endParaRPr>
          </a:p>
        </p:txBody>
      </p:sp>
    </p:spTree>
    <p:extLst>
      <p:ext uri="{BB962C8B-B14F-4D97-AF65-F5344CB8AC3E}">
        <p14:creationId xmlns:p14="http://schemas.microsoft.com/office/powerpoint/2010/main" val="278401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nnGSE_PPT2_WIDE_R2.jpg"/>
          <p:cNvPicPr>
            <a:picLocks noChangeAspect="1"/>
          </p:cNvPicPr>
          <p:nvPr/>
        </p:nvPicPr>
        <p:blipFill>
          <a:blip r:embed="rId2"/>
          <a:stretch>
            <a:fillRect/>
          </a:stretch>
        </p:blipFill>
        <p:spPr>
          <a:xfrm>
            <a:off x="6764" y="857250"/>
            <a:ext cx="9130473" cy="5143500"/>
          </a:xfrm>
          <a:prstGeom prst="rect">
            <a:avLst/>
          </a:prstGeom>
        </p:spPr>
      </p:pic>
      <p:sp>
        <p:nvSpPr>
          <p:cNvPr id="2" name="Title 1"/>
          <p:cNvSpPr>
            <a:spLocks noGrp="1"/>
          </p:cNvSpPr>
          <p:nvPr>
            <p:ph type="ctrTitle"/>
          </p:nvPr>
        </p:nvSpPr>
        <p:spPr>
          <a:xfrm>
            <a:off x="314074" y="2141027"/>
            <a:ext cx="7821397" cy="2582253"/>
          </a:xfrm>
        </p:spPr>
        <p:txBody>
          <a:bodyPr anchor="t" anchorCtr="0">
            <a:noAutofit/>
          </a:bodyPr>
          <a:lstStyle/>
          <a:p>
            <a:r>
              <a:rPr lang="en-US" sz="2000" dirty="0">
                <a:solidFill>
                  <a:schemeClr val="bg1"/>
                </a:solidFill>
              </a:rPr>
              <a:t>If you feel ill, please do not report to work.</a:t>
            </a:r>
            <a:br>
              <a:rPr lang="en-US" sz="2000" dirty="0">
                <a:solidFill>
                  <a:schemeClr val="bg1"/>
                </a:solidFill>
              </a:rPr>
            </a:br>
            <a:br>
              <a:rPr lang="en-US" sz="2000" dirty="0">
                <a:solidFill>
                  <a:schemeClr val="bg1"/>
                </a:solidFill>
              </a:rPr>
            </a:br>
            <a:r>
              <a:rPr lang="en-US" sz="2000" dirty="0">
                <a:solidFill>
                  <a:schemeClr val="bg1"/>
                </a:solidFill>
              </a:rPr>
              <a:t>Many times, with the best of intentions, faculty and employees report to work even though they feel unwell. However, working while you are sick can endanger community health. The University provides paid sick time and other benefits to compensate staff and faculty who are unable to work due to illness.</a:t>
            </a:r>
            <a:br>
              <a:rPr lang="en-US" sz="2000" dirty="0">
                <a:solidFill>
                  <a:schemeClr val="bg1"/>
                </a:solidFill>
              </a:rPr>
            </a:br>
            <a:br>
              <a:rPr lang="en-US" sz="2000" dirty="0">
                <a:solidFill>
                  <a:schemeClr val="bg1"/>
                </a:solidFill>
              </a:rPr>
            </a:br>
            <a:endParaRPr lang="en-US" sz="2000" dirty="0">
              <a:solidFill>
                <a:schemeClr val="bg1"/>
              </a:solidFill>
            </a:endParaRPr>
          </a:p>
        </p:txBody>
      </p:sp>
    </p:spTree>
    <p:extLst>
      <p:ext uri="{BB962C8B-B14F-4D97-AF65-F5344CB8AC3E}">
        <p14:creationId xmlns:p14="http://schemas.microsoft.com/office/powerpoint/2010/main" val="11098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nnGSE_PPT2_WIDE_R13.jpg"/>
          <p:cNvPicPr>
            <a:picLocks noChangeAspect="1"/>
          </p:cNvPicPr>
          <p:nvPr/>
        </p:nvPicPr>
        <p:blipFill>
          <a:blip r:embed="rId2"/>
          <a:stretch>
            <a:fillRect/>
          </a:stretch>
        </p:blipFill>
        <p:spPr>
          <a:xfrm>
            <a:off x="4061" y="857250"/>
            <a:ext cx="9135879" cy="5143500"/>
          </a:xfrm>
          <a:prstGeom prst="rect">
            <a:avLst/>
          </a:prstGeom>
        </p:spPr>
      </p:pic>
      <p:sp>
        <p:nvSpPr>
          <p:cNvPr id="2" name="Title 1"/>
          <p:cNvSpPr>
            <a:spLocks noGrp="1"/>
          </p:cNvSpPr>
          <p:nvPr>
            <p:ph type="ctrTitle"/>
          </p:nvPr>
        </p:nvSpPr>
        <p:spPr>
          <a:xfrm>
            <a:off x="402834" y="959812"/>
            <a:ext cx="7715304" cy="247062"/>
          </a:xfrm>
        </p:spPr>
        <p:txBody>
          <a:bodyPr>
            <a:noAutofit/>
          </a:bodyPr>
          <a:lstStyle/>
          <a:p>
            <a:r>
              <a:rPr lang="en-US" sz="2400" dirty="0">
                <a:solidFill>
                  <a:schemeClr val="tx2"/>
                </a:solidFill>
              </a:rPr>
              <a:t>COVID-19 Sick Time &amp; Leave</a:t>
            </a:r>
          </a:p>
        </p:txBody>
      </p:sp>
      <p:sp>
        <p:nvSpPr>
          <p:cNvPr id="3" name="Subtitle 2"/>
          <p:cNvSpPr>
            <a:spLocks noGrp="1"/>
          </p:cNvSpPr>
          <p:nvPr>
            <p:ph type="subTitle" idx="1"/>
          </p:nvPr>
        </p:nvSpPr>
        <p:spPr>
          <a:xfrm>
            <a:off x="127748" y="1511073"/>
            <a:ext cx="8182535" cy="3877836"/>
          </a:xfrm>
        </p:spPr>
        <p:txBody>
          <a:bodyPr>
            <a:normAutofit/>
          </a:bodyPr>
          <a:lstStyle/>
          <a:p>
            <a:pPr algn="l"/>
            <a:endParaRPr lang="en-US" sz="1800" dirty="0">
              <a:solidFill>
                <a:schemeClr val="tx1">
                  <a:lumMod val="85000"/>
                  <a:lumOff val="15000"/>
                </a:schemeClr>
              </a:solidFill>
              <a:latin typeface="Times New Roman"/>
            </a:endParaRPr>
          </a:p>
        </p:txBody>
      </p:sp>
      <p:graphicFrame>
        <p:nvGraphicFramePr>
          <p:cNvPr id="4" name="Table 5">
            <a:extLst>
              <a:ext uri="{FF2B5EF4-FFF2-40B4-BE49-F238E27FC236}">
                <a16:creationId xmlns:a16="http://schemas.microsoft.com/office/drawing/2014/main" id="{C8D46962-C5E7-4101-9EBE-503ABF816743}"/>
              </a:ext>
            </a:extLst>
          </p:cNvPr>
          <p:cNvGraphicFramePr>
            <a:graphicFrameLocks noGrp="1"/>
          </p:cNvGraphicFramePr>
          <p:nvPr/>
        </p:nvGraphicFramePr>
        <p:xfrm>
          <a:off x="-1" y="1206875"/>
          <a:ext cx="9103660" cy="4824825"/>
        </p:xfrm>
        <a:graphic>
          <a:graphicData uri="http://schemas.openxmlformats.org/drawingml/2006/table">
            <a:tbl>
              <a:tblPr firstRow="1" bandRow="1">
                <a:tableStyleId>{5C22544A-7EE6-4342-B048-85BDC9FD1C3A}</a:tableStyleId>
              </a:tblPr>
              <a:tblGrid>
                <a:gridCol w="2272554">
                  <a:extLst>
                    <a:ext uri="{9D8B030D-6E8A-4147-A177-3AD203B41FA5}">
                      <a16:colId xmlns:a16="http://schemas.microsoft.com/office/drawing/2014/main" val="755124230"/>
                    </a:ext>
                  </a:extLst>
                </a:gridCol>
                <a:gridCol w="988359">
                  <a:extLst>
                    <a:ext uri="{9D8B030D-6E8A-4147-A177-3AD203B41FA5}">
                      <a16:colId xmlns:a16="http://schemas.microsoft.com/office/drawing/2014/main" val="4286301542"/>
                    </a:ext>
                  </a:extLst>
                </a:gridCol>
                <a:gridCol w="1203512">
                  <a:extLst>
                    <a:ext uri="{9D8B030D-6E8A-4147-A177-3AD203B41FA5}">
                      <a16:colId xmlns:a16="http://schemas.microsoft.com/office/drawing/2014/main" val="396097122"/>
                    </a:ext>
                  </a:extLst>
                </a:gridCol>
                <a:gridCol w="1196788">
                  <a:extLst>
                    <a:ext uri="{9D8B030D-6E8A-4147-A177-3AD203B41FA5}">
                      <a16:colId xmlns:a16="http://schemas.microsoft.com/office/drawing/2014/main" val="4029681492"/>
                    </a:ext>
                  </a:extLst>
                </a:gridCol>
                <a:gridCol w="1149723">
                  <a:extLst>
                    <a:ext uri="{9D8B030D-6E8A-4147-A177-3AD203B41FA5}">
                      <a16:colId xmlns:a16="http://schemas.microsoft.com/office/drawing/2014/main" val="3755928056"/>
                    </a:ext>
                  </a:extLst>
                </a:gridCol>
                <a:gridCol w="1143000">
                  <a:extLst>
                    <a:ext uri="{9D8B030D-6E8A-4147-A177-3AD203B41FA5}">
                      <a16:colId xmlns:a16="http://schemas.microsoft.com/office/drawing/2014/main" val="4082062556"/>
                    </a:ext>
                  </a:extLst>
                </a:gridCol>
                <a:gridCol w="1149724">
                  <a:extLst>
                    <a:ext uri="{9D8B030D-6E8A-4147-A177-3AD203B41FA5}">
                      <a16:colId xmlns:a16="http://schemas.microsoft.com/office/drawing/2014/main" val="3225526069"/>
                    </a:ext>
                  </a:extLst>
                </a:gridCol>
              </a:tblGrid>
              <a:tr h="685800">
                <a:tc>
                  <a:txBody>
                    <a:bodyPr/>
                    <a:lstStyle/>
                    <a:p>
                      <a:endParaRPr lang="en-US" sz="1100" dirty="0"/>
                    </a:p>
                  </a:txBody>
                  <a:tcPr/>
                </a:tc>
                <a:tc>
                  <a:txBody>
                    <a:bodyPr/>
                    <a:lstStyle/>
                    <a:p>
                      <a:r>
                        <a:rPr lang="en-US" sz="1400" dirty="0">
                          <a:solidFill>
                            <a:schemeClr val="bg1"/>
                          </a:solidFill>
                        </a:rPr>
                        <a:t>Paid Admin Leave</a:t>
                      </a:r>
                    </a:p>
                  </a:txBody>
                  <a:tcPr/>
                </a:tc>
                <a:tc>
                  <a:txBody>
                    <a:bodyPr/>
                    <a:lstStyle/>
                    <a:p>
                      <a:r>
                        <a:rPr lang="en-US" sz="1600" dirty="0"/>
                        <a:t>PTO</a:t>
                      </a:r>
                    </a:p>
                  </a:txBody>
                  <a:tcPr/>
                </a:tc>
                <a:tc>
                  <a:txBody>
                    <a:bodyPr/>
                    <a:lstStyle/>
                    <a:p>
                      <a:r>
                        <a:rPr lang="en-US" sz="1600" dirty="0"/>
                        <a:t>Sick Time*</a:t>
                      </a:r>
                    </a:p>
                  </a:txBody>
                  <a:tcPr/>
                </a:tc>
                <a:tc>
                  <a:txBody>
                    <a:bodyPr/>
                    <a:lstStyle/>
                    <a:p>
                      <a:r>
                        <a:rPr lang="en-US" sz="1600" dirty="0"/>
                        <a:t>Short-Term Disability</a:t>
                      </a:r>
                    </a:p>
                  </a:txBody>
                  <a:tcPr/>
                </a:tc>
                <a:tc>
                  <a:txBody>
                    <a:bodyPr/>
                    <a:lstStyle/>
                    <a:p>
                      <a:r>
                        <a:rPr lang="en-US" sz="1600" dirty="0"/>
                        <a:t>FMLA</a:t>
                      </a:r>
                    </a:p>
                  </a:txBody>
                  <a:tcPr/>
                </a:tc>
                <a:tc>
                  <a:txBody>
                    <a:bodyPr/>
                    <a:lstStyle/>
                    <a:p>
                      <a:r>
                        <a:rPr lang="en-US" sz="1600" dirty="0"/>
                        <a:t>Workers’ Comp</a:t>
                      </a:r>
                    </a:p>
                  </a:txBody>
                  <a:tcPr/>
                </a:tc>
                <a:extLst>
                  <a:ext uri="{0D108BD9-81ED-4DB2-BD59-A6C34878D82A}">
                    <a16:rowId xmlns:a16="http://schemas.microsoft.com/office/drawing/2014/main" val="4102633831"/>
                  </a:ext>
                </a:extLst>
              </a:tr>
              <a:tr h="912173">
                <a:tc>
                  <a:txBody>
                    <a:bodyPr/>
                    <a:lstStyle/>
                    <a:p>
                      <a:r>
                        <a:rPr lang="en-US" sz="1200" dirty="0"/>
                        <a:t>Self-Isolation mandated by a public health agency or by Penn guidance due to Penn-related Travel or Exposure in the Workplace</a:t>
                      </a:r>
                    </a:p>
                  </a:txBody>
                  <a:tcPr/>
                </a:tc>
                <a:tc>
                  <a:txBody>
                    <a:bodyPr/>
                    <a:lstStyle/>
                    <a:p>
                      <a:r>
                        <a:rPr lang="en-US" dirty="0"/>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61904948"/>
                  </a:ext>
                </a:extLst>
              </a:tr>
              <a:tr h="584726">
                <a:tc>
                  <a:txBody>
                    <a:bodyPr/>
                    <a:lstStyle/>
                    <a:p>
                      <a:r>
                        <a:rPr lang="en-US" sz="1200" b="0" i="0" kern="1200" dirty="0">
                          <a:solidFill>
                            <a:schemeClr val="dk1"/>
                          </a:solidFill>
                          <a:effectLst/>
                          <a:latin typeface="+mn-lt"/>
                          <a:ea typeface="+mn-ea"/>
                          <a:cs typeface="+mn-cs"/>
                        </a:rPr>
                        <a:t>Employee’s Own Illness (COVID-19) due to Penn-Related Travel</a:t>
                      </a:r>
                      <a:endParaRPr lang="en-US" sz="1200" dirty="0"/>
                    </a:p>
                  </a:txBody>
                  <a:tcPr/>
                </a:tc>
                <a:tc>
                  <a:txBody>
                    <a:bodyPr/>
                    <a:lstStyle/>
                    <a:p>
                      <a:r>
                        <a:rPr lang="en-US" dirty="0"/>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X</a:t>
                      </a:r>
                    </a:p>
                  </a:txBody>
                  <a:tcPr/>
                </a:tc>
                <a:extLst>
                  <a:ext uri="{0D108BD9-81ED-4DB2-BD59-A6C34878D82A}">
                    <a16:rowId xmlns:a16="http://schemas.microsoft.com/office/drawing/2014/main" val="3947913388"/>
                  </a:ext>
                </a:extLst>
              </a:tr>
              <a:tr h="630337">
                <a:tc>
                  <a:txBody>
                    <a:bodyPr/>
                    <a:lstStyle/>
                    <a:p>
                      <a:r>
                        <a:rPr lang="en-US" sz="1200" b="0" i="0" kern="1200" dirty="0">
                          <a:solidFill>
                            <a:schemeClr val="dk1"/>
                          </a:solidFill>
                          <a:effectLst/>
                          <a:latin typeface="+mn-lt"/>
                          <a:ea typeface="+mn-ea"/>
                          <a:cs typeface="+mn-cs"/>
                        </a:rPr>
                        <a:t>Employee’s Own Illness (COVID-19) due to Exposure in the Workplace</a:t>
                      </a:r>
                      <a:endParaRPr lang="en-US" sz="1200" dirty="0"/>
                    </a:p>
                  </a:txBody>
                  <a:tcPr/>
                </a:tc>
                <a:tc>
                  <a:txBody>
                    <a:bodyPr/>
                    <a:lstStyle/>
                    <a:p>
                      <a:r>
                        <a:rPr lang="en-US" dirty="0"/>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X</a:t>
                      </a:r>
                    </a:p>
                  </a:txBody>
                  <a:tcPr/>
                </a:tc>
                <a:extLst>
                  <a:ext uri="{0D108BD9-81ED-4DB2-BD59-A6C34878D82A}">
                    <a16:rowId xmlns:a16="http://schemas.microsoft.com/office/drawing/2014/main" val="565836687"/>
                  </a:ext>
                </a:extLst>
              </a:tr>
              <a:tr h="912173">
                <a:tc>
                  <a:txBody>
                    <a:bodyPr/>
                    <a:lstStyle/>
                    <a:p>
                      <a:r>
                        <a:rPr lang="en-US" sz="1200" b="0" i="0" kern="1200" dirty="0">
                          <a:solidFill>
                            <a:schemeClr val="dk1"/>
                          </a:solidFill>
                          <a:effectLst/>
                          <a:latin typeface="+mn-lt"/>
                          <a:ea typeface="+mn-ea"/>
                          <a:cs typeface="+mn-cs"/>
                        </a:rPr>
                        <a:t>Employee’s Own Illness (COVID-19) for reasons other than Penn-Related Travel or Exposure in the Workplace</a:t>
                      </a:r>
                      <a:endParaRPr lang="en-US" sz="1200" dirty="0"/>
                    </a:p>
                  </a:txBody>
                  <a:tcPr/>
                </a:tc>
                <a:tc>
                  <a:txBody>
                    <a:bodyPr/>
                    <a:lstStyle/>
                    <a:p>
                      <a:endParaRPr lang="en-US"/>
                    </a:p>
                  </a:txBody>
                  <a:tcPr/>
                </a:tc>
                <a:tc>
                  <a:txBody>
                    <a:bodyPr/>
                    <a:lstStyle/>
                    <a:p>
                      <a:r>
                        <a:rPr lang="en-US" dirty="0"/>
                        <a:t>X</a:t>
                      </a:r>
                    </a:p>
                  </a:txBody>
                  <a:tcPr/>
                </a:tc>
                <a:tc>
                  <a:txBody>
                    <a:bodyPr/>
                    <a:lstStyle/>
                    <a:p>
                      <a:r>
                        <a:rPr lang="en-US" dirty="0"/>
                        <a:t>X</a:t>
                      </a:r>
                    </a:p>
                  </a:txBody>
                  <a:tcPr/>
                </a:tc>
                <a:tc>
                  <a:txBody>
                    <a:bodyPr/>
                    <a:lstStyle/>
                    <a:p>
                      <a:r>
                        <a:rPr lang="en-US" dirty="0"/>
                        <a:t>X</a:t>
                      </a:r>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val="2449843474"/>
                  </a:ext>
                </a:extLst>
              </a:tr>
              <a:tr h="584726">
                <a:tc>
                  <a:txBody>
                    <a:bodyPr/>
                    <a:lstStyle/>
                    <a:p>
                      <a:r>
                        <a:rPr lang="en-US" sz="1200" dirty="0"/>
                        <a:t>To Care for a Family Member who is ill (COVID-19</a:t>
                      </a:r>
                    </a:p>
                  </a:txBody>
                  <a:tcPr/>
                </a:tc>
                <a:tc>
                  <a:txBody>
                    <a:bodyPr/>
                    <a:lstStyle/>
                    <a:p>
                      <a:endParaRPr lang="en-US"/>
                    </a:p>
                  </a:txBody>
                  <a:tcPr/>
                </a:tc>
                <a:tc>
                  <a:txBody>
                    <a:bodyPr/>
                    <a:lstStyle/>
                    <a:p>
                      <a:r>
                        <a:rPr lang="en-US" dirty="0"/>
                        <a:t>X</a:t>
                      </a:r>
                    </a:p>
                  </a:txBody>
                  <a:tcPr/>
                </a:tc>
                <a:tc>
                  <a:txBody>
                    <a:bodyPr/>
                    <a:lstStyle/>
                    <a:p>
                      <a:r>
                        <a:rPr lang="en-US" dirty="0"/>
                        <a:t>X</a:t>
                      </a:r>
                    </a:p>
                  </a:txBody>
                  <a:tcPr/>
                </a:tc>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val="901842665"/>
                  </a:ext>
                </a:extLst>
              </a:tr>
              <a:tr h="290987">
                <a:tc>
                  <a:txBody>
                    <a:bodyPr/>
                    <a:lstStyle/>
                    <a:p>
                      <a:r>
                        <a:rPr lang="en-US" sz="1200" b="0" i="0" kern="1200" dirty="0">
                          <a:solidFill>
                            <a:schemeClr val="dk1"/>
                          </a:solidFill>
                          <a:effectLst/>
                          <a:latin typeface="+mn-lt"/>
                          <a:ea typeface="+mn-ea"/>
                          <a:cs typeface="+mn-cs"/>
                        </a:rPr>
                        <a:t>Child’s School Closed</a:t>
                      </a:r>
                      <a:endParaRPr lang="en-US" sz="1200" dirty="0"/>
                    </a:p>
                  </a:txBody>
                  <a:tcPr/>
                </a:tc>
                <a:tc>
                  <a:txBody>
                    <a:bodyPr/>
                    <a:lstStyle/>
                    <a:p>
                      <a:endParaRPr lang="en-US"/>
                    </a:p>
                  </a:txBody>
                  <a:tcPr/>
                </a:tc>
                <a:tc>
                  <a:txBody>
                    <a:bodyPr/>
                    <a:lstStyle/>
                    <a:p>
                      <a:r>
                        <a:rPr lang="en-US" dirty="0"/>
                        <a:t>X</a:t>
                      </a:r>
                    </a:p>
                  </a:txBody>
                  <a:tcPr/>
                </a:tc>
                <a:tc>
                  <a:txBody>
                    <a:bodyPr/>
                    <a:lstStyle/>
                    <a:p>
                      <a:r>
                        <a:rPr lang="en-US" dirty="0"/>
                        <a:t>X</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09986352"/>
                  </a:ext>
                </a:extLst>
              </a:tr>
            </a:tbl>
          </a:graphicData>
        </a:graphic>
      </p:graphicFrame>
    </p:spTree>
    <p:extLst>
      <p:ext uri="{BB962C8B-B14F-4D97-AF65-F5344CB8AC3E}">
        <p14:creationId xmlns:p14="http://schemas.microsoft.com/office/powerpoint/2010/main" val="308307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COVID-19 Sick Time &amp; Leave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1769201"/>
            <a:ext cx="8229600" cy="3682673"/>
          </a:xfrm>
        </p:spPr>
        <p:txBody>
          <a:bodyPr>
            <a:normAutofit lnSpcReduction="10000"/>
          </a:bodyPr>
          <a:lstStyle/>
          <a:p>
            <a:pPr marL="0" indent="0">
              <a:buNone/>
            </a:pPr>
            <a:r>
              <a:rPr lang="en-US" sz="2800" dirty="0"/>
              <a:t>*For the limited purposes of addressing COVID-19, the University will be expanding the uses for Sick Time, as written in the policy.  Specifically:</a:t>
            </a:r>
          </a:p>
          <a:p>
            <a:r>
              <a:rPr lang="en-US" sz="2800" dirty="0"/>
              <a:t>Sick time may be used for a family member for more than 5 days.</a:t>
            </a:r>
          </a:p>
          <a:p>
            <a:r>
              <a:rPr lang="en-US" sz="2800" dirty="0"/>
              <a:t>Sick time may be used for self-isolation periods.</a:t>
            </a:r>
          </a:p>
          <a:p>
            <a:r>
              <a:rPr lang="en-US" sz="2800" dirty="0"/>
              <a:t>Sick time may be used for school closures/child care provider unavailability due to COVID-19.</a:t>
            </a:r>
          </a:p>
        </p:txBody>
      </p:sp>
    </p:spTree>
    <p:extLst>
      <p:ext uri="{BB962C8B-B14F-4D97-AF65-F5344CB8AC3E}">
        <p14:creationId xmlns:p14="http://schemas.microsoft.com/office/powerpoint/2010/main" val="403665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Additional Guidance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2206305"/>
            <a:ext cx="8229600" cy="3245569"/>
          </a:xfrm>
        </p:spPr>
        <p:txBody>
          <a:bodyPr>
            <a:normAutofit/>
          </a:bodyPr>
          <a:lstStyle/>
          <a:p>
            <a:pPr marL="0" indent="0" algn="ctr">
              <a:buNone/>
            </a:pPr>
            <a:r>
              <a:rPr lang="en-US" sz="2800" dirty="0"/>
              <a:t>Employee medical information must remain confidential. It is not acceptable to share the name of any employee with a confirmed or suspected COVID-19 diagnosis (but you can inform other employees who may have come in contact with infected employee). Ask HR for assistance.</a:t>
            </a:r>
          </a:p>
        </p:txBody>
      </p:sp>
    </p:spTree>
    <p:extLst>
      <p:ext uri="{BB962C8B-B14F-4D97-AF65-F5344CB8AC3E}">
        <p14:creationId xmlns:p14="http://schemas.microsoft.com/office/powerpoint/2010/main" val="323889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Additional Guidance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1769201"/>
            <a:ext cx="8229600" cy="3682673"/>
          </a:xfrm>
        </p:spPr>
        <p:txBody>
          <a:bodyPr>
            <a:normAutofit fontScale="55000" lnSpcReduction="20000"/>
          </a:bodyPr>
          <a:lstStyle/>
          <a:p>
            <a:r>
              <a:rPr lang="en-US" b="1" dirty="0"/>
              <a:t>Employees who are at increased risk </a:t>
            </a:r>
            <a:r>
              <a:rPr lang="en-US" dirty="0"/>
              <a:t>for complications from COVID-19 due to underlying health conditions </a:t>
            </a:r>
            <a:r>
              <a:rPr lang="en-US" b="1" dirty="0"/>
              <a:t>are urged to consult their health care providers about steps they can take </a:t>
            </a:r>
            <a:r>
              <a:rPr lang="en-US" dirty="0"/>
              <a:t>to protect their health. </a:t>
            </a:r>
            <a:r>
              <a:rPr lang="en-US" u="sng" dirty="0"/>
              <a:t>These may include requesting a temporary change in job location, hours, assignment or duties, or implementation of additional protective measures to reduce their exposure to others or chances of being infected.</a:t>
            </a:r>
            <a:br>
              <a:rPr lang="en-US" u="sng" dirty="0"/>
            </a:br>
            <a:endParaRPr lang="en-US" u="sng" dirty="0"/>
          </a:p>
          <a:p>
            <a:r>
              <a:rPr lang="en-US" b="1" dirty="0"/>
              <a:t>If an employee at risk for complications from COVID-19 and their health care provider agree that increased social distancing in the workplace is prudent</a:t>
            </a:r>
            <a:r>
              <a:rPr lang="en-US" dirty="0"/>
              <a:t>, the employee should contact Emma Grigore to request a temporary change formally. Human Resources will confidentially evaluate the request, explore alternatives, and attempt to appropriately address the employee’s health concerns while maintaining operations. A doctor’s note may be required.</a:t>
            </a:r>
            <a:br>
              <a:rPr lang="en-US" dirty="0"/>
            </a:br>
            <a:endParaRPr lang="en-US" dirty="0"/>
          </a:p>
        </p:txBody>
      </p:sp>
    </p:spTree>
    <p:extLst>
      <p:ext uri="{BB962C8B-B14F-4D97-AF65-F5344CB8AC3E}">
        <p14:creationId xmlns:p14="http://schemas.microsoft.com/office/powerpoint/2010/main" val="170781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Additional Guidance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1769201"/>
            <a:ext cx="8229600" cy="3682673"/>
          </a:xfrm>
        </p:spPr>
        <p:txBody>
          <a:bodyPr>
            <a:normAutofit/>
          </a:bodyPr>
          <a:lstStyle/>
          <a:p>
            <a:pPr marL="0" indent="0">
              <a:buNone/>
            </a:pPr>
            <a:r>
              <a:rPr lang="en-US" b="1" dirty="0"/>
              <a:t>What would happen if the University were to close due to COVID-19 for a period of time?</a:t>
            </a:r>
            <a:br>
              <a:rPr lang="en-US" b="1" dirty="0"/>
            </a:br>
            <a:r>
              <a:rPr lang="en-US" dirty="0"/>
              <a:t>Suspension of Normal Operations/Emergency Closing Policy:</a:t>
            </a:r>
          </a:p>
          <a:p>
            <a:pPr marL="0" indent="0" algn="ctr">
              <a:buNone/>
            </a:pPr>
            <a:r>
              <a:rPr lang="en-US" sz="1600" dirty="0">
                <a:hlinkClick r:id="rId3"/>
              </a:rPr>
              <a:t>https://www.hr.upenn.edu/policies-and-procedures/policy-manual/other-policies/suspension-of-normal-operations</a:t>
            </a:r>
            <a:endParaRPr lang="en-US" sz="1600" dirty="0"/>
          </a:p>
        </p:txBody>
      </p:sp>
    </p:spTree>
    <p:extLst>
      <p:ext uri="{BB962C8B-B14F-4D97-AF65-F5344CB8AC3E}">
        <p14:creationId xmlns:p14="http://schemas.microsoft.com/office/powerpoint/2010/main" val="3450387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Additional Guidance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1769201"/>
            <a:ext cx="8229600" cy="3682673"/>
          </a:xfrm>
        </p:spPr>
        <p:txBody>
          <a:bodyPr>
            <a:normAutofit fontScale="85000" lnSpcReduction="20000"/>
          </a:bodyPr>
          <a:lstStyle/>
          <a:p>
            <a:pPr marL="0" indent="0">
              <a:buNone/>
            </a:pPr>
            <a:r>
              <a:rPr lang="en-US" dirty="0"/>
              <a:t>While widespread public health concerns require precautions, </a:t>
            </a:r>
            <a:r>
              <a:rPr lang="en-US" b="1" dirty="0"/>
              <a:t>it is important to avoid stigma and discrimination against students and employees</a:t>
            </a:r>
            <a:r>
              <a:rPr lang="en-US" dirty="0"/>
              <a:t>. Diseases such as COVID-19 can be associated with a population or nationality, even though not everyone from a group or region is at greater risk for having or transmitting the disease. Recognize when students or employees are being treated unfairly because of their background and take action to </a:t>
            </a:r>
            <a:r>
              <a:rPr lang="en-US" b="1" dirty="0"/>
              <a:t>maintain Penn's inclusion standards</a:t>
            </a:r>
            <a:r>
              <a:rPr lang="en-US" dirty="0"/>
              <a:t>.</a:t>
            </a:r>
            <a:endParaRPr lang="en-US" sz="1600" dirty="0"/>
          </a:p>
        </p:txBody>
      </p:sp>
    </p:spTree>
    <p:extLst>
      <p:ext uri="{BB962C8B-B14F-4D97-AF65-F5344CB8AC3E}">
        <p14:creationId xmlns:p14="http://schemas.microsoft.com/office/powerpoint/2010/main" val="67139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nGSE_PPT2_WIDE_R22.jpg"/>
          <p:cNvPicPr>
            <a:picLocks noChangeAspect="1"/>
          </p:cNvPicPr>
          <p:nvPr/>
        </p:nvPicPr>
        <p:blipFill>
          <a:blip r:embed="rId2"/>
          <a:stretch>
            <a:fillRect/>
          </a:stretch>
        </p:blipFill>
        <p:spPr>
          <a:xfrm>
            <a:off x="6764" y="857250"/>
            <a:ext cx="9130473" cy="5143500"/>
          </a:xfrm>
          <a:prstGeom prst="rect">
            <a:avLst/>
          </a:prstGeom>
          <a:solidFill>
            <a:schemeClr val="tx1">
              <a:lumMod val="85000"/>
              <a:lumOff val="15000"/>
            </a:schemeClr>
          </a:solidFill>
        </p:spPr>
      </p:pic>
      <p:sp>
        <p:nvSpPr>
          <p:cNvPr id="3" name="Title 2">
            <a:extLst>
              <a:ext uri="{FF2B5EF4-FFF2-40B4-BE49-F238E27FC236}">
                <a16:creationId xmlns:a16="http://schemas.microsoft.com/office/drawing/2014/main" id="{E48A6AAB-4FCA-4935-BC96-71F4D5A66AF1}"/>
              </a:ext>
            </a:extLst>
          </p:cNvPr>
          <p:cNvSpPr>
            <a:spLocks noGrp="1"/>
          </p:cNvSpPr>
          <p:nvPr>
            <p:ph type="title"/>
          </p:nvPr>
        </p:nvSpPr>
        <p:spPr>
          <a:xfrm>
            <a:off x="457200" y="1063229"/>
            <a:ext cx="8229600" cy="499992"/>
          </a:xfrm>
        </p:spPr>
        <p:txBody>
          <a:bodyPr>
            <a:normAutofit fontScale="90000"/>
          </a:bodyPr>
          <a:lstStyle/>
          <a:p>
            <a:r>
              <a:rPr lang="en-US" dirty="0">
                <a:solidFill>
                  <a:schemeClr val="bg1"/>
                </a:solidFill>
              </a:rPr>
              <a:t>Requests to Work From Home</a:t>
            </a:r>
          </a:p>
        </p:txBody>
      </p:sp>
      <p:sp>
        <p:nvSpPr>
          <p:cNvPr id="5" name="Content Placeholder 4">
            <a:extLst>
              <a:ext uri="{FF2B5EF4-FFF2-40B4-BE49-F238E27FC236}">
                <a16:creationId xmlns:a16="http://schemas.microsoft.com/office/drawing/2014/main" id="{5F75A9D1-5874-48A2-8684-B32214928374}"/>
              </a:ext>
            </a:extLst>
          </p:cNvPr>
          <p:cNvSpPr>
            <a:spLocks noGrp="1"/>
          </p:cNvSpPr>
          <p:nvPr>
            <p:ph idx="1"/>
          </p:nvPr>
        </p:nvSpPr>
        <p:spPr>
          <a:xfrm>
            <a:off x="457200" y="1769201"/>
            <a:ext cx="8229600" cy="3682673"/>
          </a:xfrm>
        </p:spPr>
        <p:txBody>
          <a:bodyPr>
            <a:normAutofit/>
          </a:bodyPr>
          <a:lstStyle/>
          <a:p>
            <a:pPr marL="0" indent="0">
              <a:buNone/>
            </a:pPr>
            <a:r>
              <a:rPr lang="en-US" sz="2000" dirty="0"/>
              <a:t>School leadership will consider--on a case-by-case basis--requests from faculty and employees to work from home during this time. While not all positions are conducive to telecommuting, those positions with primary job duties that can be effectively performed remotely will be given consideration.</a:t>
            </a:r>
          </a:p>
          <a:p>
            <a:pPr marL="0" indent="0">
              <a:buNone/>
            </a:pPr>
            <a:endParaRPr lang="en-US" sz="2000" dirty="0"/>
          </a:p>
          <a:p>
            <a:pPr marL="0" indent="0">
              <a:buNone/>
            </a:pPr>
            <a:r>
              <a:rPr lang="en-US" sz="2000" dirty="0"/>
              <a:t>With the growing recognition of an increased need for remote work, we recommend that you partner with your local IT support staff to take stock of your equipment (computers, chargers, etc.) and proactively test your capability for reliable remote access.</a:t>
            </a:r>
          </a:p>
          <a:p>
            <a:pPr marL="0" indent="0">
              <a:buNone/>
            </a:pPr>
            <a:r>
              <a:rPr lang="en-US" sz="2000" dirty="0"/>
              <a:t>Please note that this is for high risk populations who have documentation from a medical provider to support </a:t>
            </a:r>
            <a:r>
              <a:rPr lang="en-US" sz="2000"/>
              <a:t>this request.</a:t>
            </a:r>
            <a:endParaRPr lang="en-US" sz="2000" dirty="0"/>
          </a:p>
        </p:txBody>
      </p:sp>
    </p:spTree>
    <p:extLst>
      <p:ext uri="{BB962C8B-B14F-4D97-AF65-F5344CB8AC3E}">
        <p14:creationId xmlns:p14="http://schemas.microsoft.com/office/powerpoint/2010/main" val="259018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D869-1C9C-E84E-9EC9-6F84211C3CB7}"/>
              </a:ext>
            </a:extLst>
          </p:cNvPr>
          <p:cNvSpPr>
            <a:spLocks noGrp="1"/>
          </p:cNvSpPr>
          <p:nvPr>
            <p:ph type="title"/>
          </p:nvPr>
        </p:nvSpPr>
        <p:spPr/>
        <p:txBody>
          <a:bodyPr/>
          <a:lstStyle/>
          <a:p>
            <a:r>
              <a:rPr lang="en-US" dirty="0"/>
              <a:t>Staff Meeting</a:t>
            </a:r>
          </a:p>
        </p:txBody>
      </p:sp>
      <p:sp>
        <p:nvSpPr>
          <p:cNvPr id="3" name="Content Placeholder 2">
            <a:extLst>
              <a:ext uri="{FF2B5EF4-FFF2-40B4-BE49-F238E27FC236}">
                <a16:creationId xmlns:a16="http://schemas.microsoft.com/office/drawing/2014/main" id="{663FC785-6C7F-2549-BF9A-6C5E96C0AE4D}"/>
              </a:ext>
            </a:extLst>
          </p:cNvPr>
          <p:cNvSpPr>
            <a:spLocks noGrp="1"/>
          </p:cNvSpPr>
          <p:nvPr>
            <p:ph idx="1"/>
          </p:nvPr>
        </p:nvSpPr>
        <p:spPr/>
        <p:txBody>
          <a:bodyPr/>
          <a:lstStyle/>
          <a:p>
            <a:r>
              <a:rPr lang="en-US" dirty="0">
                <a:latin typeface="Century Gothic" panose="020B0502020202020204" pitchFamily="34" charset="0"/>
              </a:rPr>
              <a:t>Dean’s updates</a:t>
            </a:r>
          </a:p>
          <a:p>
            <a:r>
              <a:rPr lang="en-US" dirty="0">
                <a:latin typeface="Century Gothic" panose="020B0502020202020204" pitchFamily="34" charset="0"/>
              </a:rPr>
              <a:t>Updates on Coronavirus</a:t>
            </a:r>
          </a:p>
          <a:p>
            <a:pPr lvl="1"/>
            <a:r>
              <a:rPr lang="en-US" dirty="0">
                <a:latin typeface="Century Gothic" panose="020B0502020202020204" pitchFamily="34" charset="0"/>
              </a:rPr>
              <a:t>Latest information</a:t>
            </a:r>
          </a:p>
          <a:p>
            <a:pPr lvl="1"/>
            <a:r>
              <a:rPr lang="en-US" dirty="0">
                <a:latin typeface="Century Gothic" panose="020B0502020202020204" pitchFamily="34" charset="0"/>
              </a:rPr>
              <a:t>Resources</a:t>
            </a:r>
          </a:p>
          <a:p>
            <a:endParaRPr lang="en-US" dirty="0"/>
          </a:p>
        </p:txBody>
      </p:sp>
    </p:spTree>
    <p:extLst>
      <p:ext uri="{BB962C8B-B14F-4D97-AF65-F5344CB8AC3E}">
        <p14:creationId xmlns:p14="http://schemas.microsoft.com/office/powerpoint/2010/main" val="180823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82A-8489-E049-BD77-132139C81ED4}"/>
              </a:ext>
            </a:extLst>
          </p:cNvPr>
          <p:cNvSpPr>
            <a:spLocks noGrp="1"/>
          </p:cNvSpPr>
          <p:nvPr>
            <p:ph type="title"/>
          </p:nvPr>
        </p:nvSpPr>
        <p:spPr/>
        <p:txBody>
          <a:bodyPr/>
          <a:lstStyle/>
          <a:p>
            <a:r>
              <a:rPr lang="en-US" dirty="0"/>
              <a:t>Updates on COVID-19 from CDC</a:t>
            </a:r>
          </a:p>
        </p:txBody>
      </p:sp>
      <p:sp>
        <p:nvSpPr>
          <p:cNvPr id="3" name="Content Placeholder 2">
            <a:extLst>
              <a:ext uri="{FF2B5EF4-FFF2-40B4-BE49-F238E27FC236}">
                <a16:creationId xmlns:a16="http://schemas.microsoft.com/office/drawing/2014/main" id="{E2D44F19-4D76-E54A-862C-27F083823682}"/>
              </a:ext>
            </a:extLst>
          </p:cNvPr>
          <p:cNvSpPr>
            <a:spLocks noGrp="1"/>
          </p:cNvSpPr>
          <p:nvPr>
            <p:ph idx="1"/>
          </p:nvPr>
        </p:nvSpPr>
        <p:spPr/>
        <p:txBody>
          <a:bodyPr>
            <a:normAutofit fontScale="70000" lnSpcReduction="20000"/>
          </a:bodyPr>
          <a:lstStyle/>
          <a:p>
            <a:r>
              <a:rPr lang="en-US" dirty="0">
                <a:latin typeface="Century Gothic" panose="020B0502020202020204" pitchFamily="34" charset="0"/>
              </a:rPr>
              <a:t>For most people, the immediate risk of being exposed to the virus that causes COVID-19 is still thought to be low in PA. </a:t>
            </a:r>
          </a:p>
          <a:p>
            <a:r>
              <a:rPr lang="en-US" dirty="0">
                <a:latin typeface="Century Gothic" panose="020B0502020202020204" pitchFamily="34" charset="0"/>
              </a:rPr>
              <a:t>People in places where ongoing community spread of the virus that causes COVID-19 has been reported are at elevated risk of exposure, with increase in risk dependent on the location. </a:t>
            </a:r>
          </a:p>
          <a:p>
            <a:r>
              <a:rPr lang="en-US" dirty="0">
                <a:latin typeface="Century Gothic" panose="020B0502020202020204" pitchFamily="34" charset="0"/>
              </a:rPr>
              <a:t>Healthcare workers caring for patients with COVID-19 are at elevated risk of exposure. </a:t>
            </a:r>
          </a:p>
          <a:p>
            <a:r>
              <a:rPr lang="en-US" dirty="0">
                <a:latin typeface="Century Gothic" panose="020B0502020202020204" pitchFamily="34" charset="0"/>
              </a:rPr>
              <a:t>Close contacts of persons with COVID-19 also are at elevated risk of exposure. </a:t>
            </a:r>
          </a:p>
          <a:p>
            <a:r>
              <a:rPr lang="en-US" dirty="0">
                <a:latin typeface="Century Gothic" panose="020B0502020202020204" pitchFamily="34" charset="0"/>
              </a:rPr>
              <a:t>Travelers returning from affected international locations where community spread is occurring also are at elevated risk of exposure, with increase in risk dependent on the location. </a:t>
            </a:r>
          </a:p>
          <a:p>
            <a:endParaRPr lang="en-US" dirty="0"/>
          </a:p>
        </p:txBody>
      </p:sp>
    </p:spTree>
    <p:extLst>
      <p:ext uri="{BB962C8B-B14F-4D97-AF65-F5344CB8AC3E}">
        <p14:creationId xmlns:p14="http://schemas.microsoft.com/office/powerpoint/2010/main" val="289713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A17FAB-04FE-6545-8D1D-76C2B13B25FB}"/>
              </a:ext>
            </a:extLst>
          </p:cNvPr>
          <p:cNvSpPr>
            <a:spLocks noGrp="1"/>
          </p:cNvSpPr>
          <p:nvPr>
            <p:ph type="title"/>
          </p:nvPr>
        </p:nvSpPr>
        <p:spPr/>
        <p:txBody>
          <a:bodyPr>
            <a:normAutofit/>
          </a:bodyPr>
          <a:lstStyle/>
          <a:p>
            <a:r>
              <a:rPr lang="en-US" dirty="0"/>
              <a:t>Penn’s Preparation for COVID-19</a:t>
            </a:r>
          </a:p>
        </p:txBody>
      </p:sp>
      <p:sp>
        <p:nvSpPr>
          <p:cNvPr id="5" name="Content Placeholder 4">
            <a:extLst>
              <a:ext uri="{FF2B5EF4-FFF2-40B4-BE49-F238E27FC236}">
                <a16:creationId xmlns:a16="http://schemas.microsoft.com/office/drawing/2014/main" id="{C0652514-9DE4-4947-9811-DE96FC1621C5}"/>
              </a:ext>
            </a:extLst>
          </p:cNvPr>
          <p:cNvSpPr>
            <a:spLocks noGrp="1"/>
          </p:cNvSpPr>
          <p:nvPr>
            <p:ph sz="half" idx="1"/>
          </p:nvPr>
        </p:nvSpPr>
        <p:spPr/>
        <p:txBody>
          <a:bodyPr>
            <a:normAutofit fontScale="85000" lnSpcReduction="20000"/>
          </a:bodyPr>
          <a:lstStyle/>
          <a:p>
            <a:r>
              <a:rPr lang="en-US" b="1" dirty="0">
                <a:latin typeface="Century Gothic" panose="020B0502020202020204" pitchFamily="34" charset="0"/>
              </a:rPr>
              <a:t>GSE Task Force</a:t>
            </a:r>
            <a:br>
              <a:rPr lang="en-US" dirty="0">
                <a:latin typeface="Century Gothic" panose="020B0502020202020204" pitchFamily="34" charset="0"/>
              </a:rPr>
            </a:br>
            <a:r>
              <a:rPr lang="en-US" dirty="0">
                <a:latin typeface="Century Gothic" panose="020B0502020202020204" pitchFamily="34" charset="0"/>
              </a:rPr>
              <a:t>– Pam, Matt, Jason, Leslie, Janeen, Ann, Emma, Kim, Kat, Jeff, Eric, Elisabeth  </a:t>
            </a:r>
          </a:p>
          <a:p>
            <a:endParaRPr lang="en-US" dirty="0">
              <a:latin typeface="Century Gothic" panose="020B0502020202020204" pitchFamily="34" charset="0"/>
            </a:endParaRPr>
          </a:p>
          <a:p>
            <a:r>
              <a:rPr lang="en-US" b="1" dirty="0">
                <a:latin typeface="Century Gothic" panose="020B0502020202020204" pitchFamily="34" charset="0"/>
              </a:rPr>
              <a:t>Penn Task Force </a:t>
            </a:r>
          </a:p>
          <a:p>
            <a:pPr marL="400050" lvl="1" indent="0">
              <a:buNone/>
            </a:pPr>
            <a:r>
              <a:rPr lang="en-US" dirty="0">
                <a:latin typeface="Century Gothic" panose="020B0502020202020204" pitchFamily="34" charset="0"/>
              </a:rPr>
              <a:t>– Led by Benoit Dube, Chief Wellness Officer &amp; Mike Fink, Deputy Chief for Tactical and Emergency Readiness of the Penn Police </a:t>
            </a:r>
          </a:p>
          <a:p>
            <a:endParaRPr lang="en-US" dirty="0"/>
          </a:p>
        </p:txBody>
      </p:sp>
      <p:sp>
        <p:nvSpPr>
          <p:cNvPr id="6" name="Content Placeholder 5">
            <a:extLst>
              <a:ext uri="{FF2B5EF4-FFF2-40B4-BE49-F238E27FC236}">
                <a16:creationId xmlns:a16="http://schemas.microsoft.com/office/drawing/2014/main" id="{5E44CC80-338B-4F41-B5DB-39BBBE2FA7C2}"/>
              </a:ext>
            </a:extLst>
          </p:cNvPr>
          <p:cNvSpPr>
            <a:spLocks noGrp="1"/>
          </p:cNvSpPr>
          <p:nvPr>
            <p:ph sz="half" idx="2"/>
          </p:nvPr>
        </p:nvSpPr>
        <p:spPr/>
        <p:txBody>
          <a:bodyPr>
            <a:normAutofit fontScale="85000" lnSpcReduction="20000"/>
          </a:bodyPr>
          <a:lstStyle/>
          <a:p>
            <a:r>
              <a:rPr lang="en-US" b="1" dirty="0"/>
              <a:t>Prepare for risks and possible scenarios, including </a:t>
            </a:r>
          </a:p>
          <a:p>
            <a:pPr marL="400050" lvl="1" indent="0">
              <a:buNone/>
            </a:pPr>
            <a:r>
              <a:rPr lang="en-US" dirty="0"/>
              <a:t>–  </a:t>
            </a:r>
            <a:r>
              <a:rPr lang="en-US" b="1" dirty="0"/>
              <a:t>Need to limit travel </a:t>
            </a:r>
          </a:p>
          <a:p>
            <a:pPr marL="400050" lvl="1" indent="0">
              <a:buNone/>
            </a:pPr>
            <a:r>
              <a:rPr lang="en-US" dirty="0"/>
              <a:t>–  Need to teach remotely </a:t>
            </a:r>
          </a:p>
          <a:p>
            <a:pPr marL="400050" lvl="1" indent="0">
              <a:buNone/>
            </a:pPr>
            <a:r>
              <a:rPr lang="en-US" dirty="0"/>
              <a:t>–  Need to work remotely </a:t>
            </a:r>
          </a:p>
          <a:p>
            <a:pPr marL="400050" lvl="1" indent="0">
              <a:buNone/>
            </a:pPr>
            <a:r>
              <a:rPr lang="en-US" dirty="0"/>
              <a:t>–  </a:t>
            </a:r>
            <a:r>
              <a:rPr lang="en-US" b="1" dirty="0"/>
              <a:t>Need to limit gatherings </a:t>
            </a:r>
          </a:p>
          <a:p>
            <a:pPr marL="400050" lvl="1" indent="0">
              <a:buNone/>
            </a:pPr>
            <a:r>
              <a:rPr lang="en-US" dirty="0"/>
              <a:t>–  Mission continuity </a:t>
            </a:r>
          </a:p>
          <a:p>
            <a:r>
              <a:rPr lang="en-US" b="1" dirty="0"/>
              <a:t>Minimize panic and anxiety </a:t>
            </a:r>
          </a:p>
          <a:p>
            <a:pPr marL="400050" lvl="1" indent="0">
              <a:buNone/>
            </a:pPr>
            <a:r>
              <a:rPr lang="en-US" dirty="0"/>
              <a:t>–  Risk of infection is reasonably high </a:t>
            </a:r>
          </a:p>
          <a:p>
            <a:pPr marL="400050" lvl="1" indent="0">
              <a:buNone/>
            </a:pPr>
            <a:r>
              <a:rPr lang="en-US" dirty="0"/>
              <a:t>–  Rick of serious illness is low, unless you’re in high-risk group </a:t>
            </a:r>
          </a:p>
          <a:p>
            <a:endParaRPr lang="en-US" dirty="0"/>
          </a:p>
        </p:txBody>
      </p:sp>
    </p:spTree>
    <p:extLst>
      <p:ext uri="{BB962C8B-B14F-4D97-AF65-F5344CB8AC3E}">
        <p14:creationId xmlns:p14="http://schemas.microsoft.com/office/powerpoint/2010/main" val="69781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B5-3281-7F4A-B648-B1C57DAE255E}"/>
              </a:ext>
            </a:extLst>
          </p:cNvPr>
          <p:cNvSpPr>
            <a:spLocks noGrp="1"/>
          </p:cNvSpPr>
          <p:nvPr>
            <p:ph type="title"/>
          </p:nvPr>
        </p:nvSpPr>
        <p:spPr/>
        <p:txBody>
          <a:bodyPr>
            <a:normAutofit fontScale="90000"/>
          </a:bodyPr>
          <a:lstStyle/>
          <a:p>
            <a:r>
              <a:rPr lang="en-US" dirty="0"/>
              <a:t>Provost’s latest message as of 2/10/20</a:t>
            </a:r>
          </a:p>
        </p:txBody>
      </p:sp>
      <p:sp>
        <p:nvSpPr>
          <p:cNvPr id="3" name="Content Placeholder 2">
            <a:extLst>
              <a:ext uri="{FF2B5EF4-FFF2-40B4-BE49-F238E27FC236}">
                <a16:creationId xmlns:a16="http://schemas.microsoft.com/office/drawing/2014/main" id="{E02E5F75-5BB9-BA4F-B400-0CBD4C464E43}"/>
              </a:ext>
            </a:extLst>
          </p:cNvPr>
          <p:cNvSpPr>
            <a:spLocks noGrp="1"/>
          </p:cNvSpPr>
          <p:nvPr>
            <p:ph sz="half" idx="1"/>
          </p:nvPr>
        </p:nvSpPr>
        <p:spPr/>
        <p:txBody>
          <a:bodyPr>
            <a:normAutofit fontScale="92500"/>
          </a:bodyPr>
          <a:lstStyle/>
          <a:p>
            <a:r>
              <a:rPr lang="en-US" dirty="0"/>
              <a:t>Penn prohibits domestic and international travel for Penn-related business</a:t>
            </a:r>
          </a:p>
          <a:p>
            <a:endParaRPr lang="en-US" dirty="0"/>
          </a:p>
          <a:p>
            <a:r>
              <a:rPr lang="en-US" dirty="0"/>
              <a:t>Penn strongly discourages personal travel at this time </a:t>
            </a:r>
          </a:p>
          <a:p>
            <a:endParaRPr lang="en-US" dirty="0"/>
          </a:p>
          <a:p>
            <a:r>
              <a:rPr lang="en-US" dirty="0"/>
              <a:t>Penn Admissions events are canceled for April</a:t>
            </a:r>
          </a:p>
        </p:txBody>
      </p:sp>
      <p:sp>
        <p:nvSpPr>
          <p:cNvPr id="4" name="Content Placeholder 3">
            <a:extLst>
              <a:ext uri="{FF2B5EF4-FFF2-40B4-BE49-F238E27FC236}">
                <a16:creationId xmlns:a16="http://schemas.microsoft.com/office/drawing/2014/main" id="{9B66C00B-5D8C-B24C-ACC3-7F39E4B44E48}"/>
              </a:ext>
            </a:extLst>
          </p:cNvPr>
          <p:cNvSpPr>
            <a:spLocks noGrp="1"/>
          </p:cNvSpPr>
          <p:nvPr>
            <p:ph sz="half" idx="2"/>
          </p:nvPr>
        </p:nvSpPr>
        <p:spPr/>
        <p:txBody>
          <a:bodyPr>
            <a:normAutofit fontScale="92500"/>
          </a:bodyPr>
          <a:lstStyle/>
          <a:p>
            <a:r>
              <a:rPr lang="en-US" dirty="0"/>
              <a:t>Strongly recommend that large gatherings of over 100 be canceled or postponed</a:t>
            </a:r>
          </a:p>
          <a:p>
            <a:endParaRPr lang="en-US" dirty="0"/>
          </a:p>
          <a:p>
            <a:r>
              <a:rPr lang="en-US" dirty="0"/>
              <a:t>Strongly discourage university meetings that include participants from other cities/countries, even if fewer than 100</a:t>
            </a:r>
          </a:p>
        </p:txBody>
      </p:sp>
    </p:spTree>
    <p:extLst>
      <p:ext uri="{BB962C8B-B14F-4D97-AF65-F5344CB8AC3E}">
        <p14:creationId xmlns:p14="http://schemas.microsoft.com/office/powerpoint/2010/main" val="178157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6FB4-8009-F647-BE9A-6C9CDECFE347}"/>
              </a:ext>
            </a:extLst>
          </p:cNvPr>
          <p:cNvSpPr>
            <a:spLocks noGrp="1"/>
          </p:cNvSpPr>
          <p:nvPr>
            <p:ph type="title"/>
          </p:nvPr>
        </p:nvSpPr>
        <p:spPr/>
        <p:txBody>
          <a:bodyPr>
            <a:normAutofit fontScale="90000"/>
          </a:bodyPr>
          <a:lstStyle/>
          <a:p>
            <a:r>
              <a:rPr lang="en-US" dirty="0"/>
              <a:t>Resources for Preparing for COVID-19</a:t>
            </a:r>
          </a:p>
        </p:txBody>
      </p:sp>
      <p:sp>
        <p:nvSpPr>
          <p:cNvPr id="3" name="Content Placeholder 2">
            <a:extLst>
              <a:ext uri="{FF2B5EF4-FFF2-40B4-BE49-F238E27FC236}">
                <a16:creationId xmlns:a16="http://schemas.microsoft.com/office/drawing/2014/main" id="{3E38A5B0-B89B-F646-A9DE-51824B0F3A8A}"/>
              </a:ext>
            </a:extLst>
          </p:cNvPr>
          <p:cNvSpPr>
            <a:spLocks noGrp="1"/>
          </p:cNvSpPr>
          <p:nvPr>
            <p:ph idx="1"/>
          </p:nvPr>
        </p:nvSpPr>
        <p:spPr/>
        <p:txBody>
          <a:bodyPr/>
          <a:lstStyle/>
          <a:p>
            <a:r>
              <a:rPr lang="en-US" dirty="0"/>
              <a:t>Penn Website on Coronavirus </a:t>
            </a:r>
          </a:p>
          <a:p>
            <a:pPr marL="400050" lvl="1" indent="0">
              <a:buNone/>
            </a:pPr>
            <a:r>
              <a:rPr lang="en-US" dirty="0"/>
              <a:t>–  Up to date information and FAQ’s </a:t>
            </a:r>
          </a:p>
          <a:p>
            <a:pPr marL="400050" lvl="1" indent="0">
              <a:buNone/>
            </a:pPr>
            <a:r>
              <a:rPr lang="en-US" dirty="0"/>
              <a:t>–  Links to other resources </a:t>
            </a:r>
          </a:p>
          <a:p>
            <a:r>
              <a:rPr lang="en-US" dirty="0">
                <a:hlinkClick r:id="rId2"/>
              </a:rPr>
              <a:t>https://coronavirus.upenn.edu</a:t>
            </a:r>
            <a:endParaRPr lang="en-US" dirty="0"/>
          </a:p>
          <a:p>
            <a:endParaRPr lang="en-US" dirty="0"/>
          </a:p>
        </p:txBody>
      </p:sp>
    </p:spTree>
    <p:extLst>
      <p:ext uri="{BB962C8B-B14F-4D97-AF65-F5344CB8AC3E}">
        <p14:creationId xmlns:p14="http://schemas.microsoft.com/office/powerpoint/2010/main" val="265983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5EDE5-C4FB-314E-B3FC-BE9716F3497D}"/>
              </a:ext>
            </a:extLst>
          </p:cNvPr>
          <p:cNvSpPr>
            <a:spLocks noGrp="1"/>
          </p:cNvSpPr>
          <p:nvPr>
            <p:ph type="title"/>
          </p:nvPr>
        </p:nvSpPr>
        <p:spPr/>
        <p:txBody>
          <a:bodyPr>
            <a:normAutofit fontScale="90000"/>
          </a:bodyPr>
          <a:lstStyle/>
          <a:p>
            <a:r>
              <a:rPr lang="en-US" dirty="0"/>
              <a:t>Resources for COVID-19: Preparing for remote teaching</a:t>
            </a:r>
          </a:p>
        </p:txBody>
      </p:sp>
      <p:sp>
        <p:nvSpPr>
          <p:cNvPr id="3" name="Content Placeholder 2">
            <a:extLst>
              <a:ext uri="{FF2B5EF4-FFF2-40B4-BE49-F238E27FC236}">
                <a16:creationId xmlns:a16="http://schemas.microsoft.com/office/drawing/2014/main" id="{75B8B5C4-92B0-3B47-8161-F930C086BD0C}"/>
              </a:ext>
            </a:extLst>
          </p:cNvPr>
          <p:cNvSpPr>
            <a:spLocks noGrp="1"/>
          </p:cNvSpPr>
          <p:nvPr>
            <p:ph sz="half" idx="1"/>
          </p:nvPr>
        </p:nvSpPr>
        <p:spPr/>
        <p:txBody>
          <a:bodyPr/>
          <a:lstStyle/>
          <a:p>
            <a:r>
              <a:rPr lang="en-US" dirty="0"/>
              <a:t>Preparations for remote teaching </a:t>
            </a:r>
          </a:p>
          <a:p>
            <a:pPr marL="0" indent="0">
              <a:buNone/>
            </a:pPr>
            <a:r>
              <a:rPr lang="en-US" dirty="0"/>
              <a:t> </a:t>
            </a:r>
            <a:r>
              <a:rPr lang="en-US" dirty="0">
                <a:hlinkClick r:id="rId2"/>
              </a:rPr>
              <a:t>https://www.ctl.upenn.edu/resources-and-strategies-teaching-remotely</a:t>
            </a:r>
            <a:endParaRPr lang="en-US" dirty="0"/>
          </a:p>
        </p:txBody>
      </p:sp>
      <p:pic>
        <p:nvPicPr>
          <p:cNvPr id="2049" name="Picture 1" descr="page5image57872032">
            <a:extLst>
              <a:ext uri="{FF2B5EF4-FFF2-40B4-BE49-F238E27FC236}">
                <a16:creationId xmlns:a16="http://schemas.microsoft.com/office/drawing/2014/main" id="{6B0BF443-4827-6347-AB13-083B69A1DD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1843881"/>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00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3542-3B12-4F4E-93F9-2E67F626CB5F}"/>
              </a:ext>
            </a:extLst>
          </p:cNvPr>
          <p:cNvSpPr>
            <a:spLocks noGrp="1"/>
          </p:cNvSpPr>
          <p:nvPr>
            <p:ph type="title"/>
          </p:nvPr>
        </p:nvSpPr>
        <p:spPr/>
        <p:txBody>
          <a:bodyPr>
            <a:normAutofit fontScale="90000"/>
          </a:bodyPr>
          <a:lstStyle/>
          <a:p>
            <a:r>
              <a:rPr lang="en-US" dirty="0"/>
              <a:t>Resources: Preparing to work remotely</a:t>
            </a:r>
          </a:p>
        </p:txBody>
      </p:sp>
      <p:sp>
        <p:nvSpPr>
          <p:cNvPr id="3" name="Content Placeholder 2">
            <a:extLst>
              <a:ext uri="{FF2B5EF4-FFF2-40B4-BE49-F238E27FC236}">
                <a16:creationId xmlns:a16="http://schemas.microsoft.com/office/drawing/2014/main" id="{1BCFEA74-1DDE-8543-A251-7AE334CF4740}"/>
              </a:ext>
            </a:extLst>
          </p:cNvPr>
          <p:cNvSpPr>
            <a:spLocks noGrp="1"/>
          </p:cNvSpPr>
          <p:nvPr>
            <p:ph idx="1"/>
          </p:nvPr>
        </p:nvSpPr>
        <p:spPr/>
        <p:txBody>
          <a:bodyPr>
            <a:normAutofit/>
          </a:bodyPr>
          <a:lstStyle/>
          <a:p>
            <a:r>
              <a:rPr lang="en-US" dirty="0"/>
              <a:t>Make sure your operating system is up to date. </a:t>
            </a:r>
          </a:p>
          <a:p>
            <a:r>
              <a:rPr lang="en-US" dirty="0"/>
              <a:t>Download </a:t>
            </a:r>
            <a:r>
              <a:rPr lang="en-US" dirty="0" err="1"/>
              <a:t>BlueJeans</a:t>
            </a:r>
            <a:r>
              <a:rPr lang="en-US" dirty="0"/>
              <a:t> on to your computer and test it out. </a:t>
            </a:r>
          </a:p>
          <a:p>
            <a:r>
              <a:rPr lang="en-US" dirty="0"/>
              <a:t>Make sure you can access Penn’s resources/websites from home: </a:t>
            </a:r>
            <a:r>
              <a:rPr lang="en-US" dirty="0">
                <a:hlinkClick r:id="rId2"/>
              </a:rPr>
              <a:t>https://onepenn.gse.upenn.edu</a:t>
            </a:r>
            <a:r>
              <a:rPr lang="en-US">
                <a:hlinkClick r:id="rId2"/>
              </a:rPr>
              <a:t>/teaching-working-remotely</a:t>
            </a:r>
            <a:endParaRPr lang="en-US" dirty="0"/>
          </a:p>
          <a:p>
            <a:endParaRPr lang="en-US" dirty="0"/>
          </a:p>
        </p:txBody>
      </p:sp>
    </p:spTree>
    <p:extLst>
      <p:ext uri="{BB962C8B-B14F-4D97-AF65-F5344CB8AC3E}">
        <p14:creationId xmlns:p14="http://schemas.microsoft.com/office/powerpoint/2010/main" val="152897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C4791-4D7D-DC4F-8FF3-200D4A271CC2}"/>
              </a:ext>
            </a:extLst>
          </p:cNvPr>
          <p:cNvSpPr>
            <a:spLocks noGrp="1"/>
          </p:cNvSpPr>
          <p:nvPr>
            <p:ph type="title"/>
          </p:nvPr>
        </p:nvSpPr>
        <p:spPr/>
        <p:txBody>
          <a:bodyPr/>
          <a:lstStyle/>
          <a:p>
            <a:r>
              <a:rPr lang="en-US" dirty="0"/>
              <a:t>Penn HR Website &amp; Guidelines</a:t>
            </a:r>
          </a:p>
        </p:txBody>
      </p:sp>
      <p:pic>
        <p:nvPicPr>
          <p:cNvPr id="8" name="Content Placeholder 7">
            <a:extLst>
              <a:ext uri="{FF2B5EF4-FFF2-40B4-BE49-F238E27FC236}">
                <a16:creationId xmlns:a16="http://schemas.microsoft.com/office/drawing/2014/main" id="{C66C94FA-08A3-C349-AA6F-C664F8F3C2B3}"/>
              </a:ext>
            </a:extLst>
          </p:cNvPr>
          <p:cNvPicPr>
            <a:picLocks noGrp="1" noChangeAspect="1"/>
          </p:cNvPicPr>
          <p:nvPr>
            <p:ph sz="half" idx="1"/>
          </p:nvPr>
        </p:nvPicPr>
        <p:blipFill>
          <a:blip r:embed="rId2"/>
          <a:stretch>
            <a:fillRect/>
          </a:stretch>
        </p:blipFill>
        <p:spPr>
          <a:xfrm>
            <a:off x="377687" y="1951541"/>
            <a:ext cx="4038600" cy="2292655"/>
          </a:xfrm>
          <a:prstGeom prst="rect">
            <a:avLst/>
          </a:prstGeom>
        </p:spPr>
      </p:pic>
      <p:sp>
        <p:nvSpPr>
          <p:cNvPr id="7" name="Content Placeholder 6">
            <a:extLst>
              <a:ext uri="{FF2B5EF4-FFF2-40B4-BE49-F238E27FC236}">
                <a16:creationId xmlns:a16="http://schemas.microsoft.com/office/drawing/2014/main" id="{0A5469BC-E181-924E-B1C4-4EFA8161E4CE}"/>
              </a:ext>
            </a:extLst>
          </p:cNvPr>
          <p:cNvSpPr>
            <a:spLocks noGrp="1"/>
          </p:cNvSpPr>
          <p:nvPr>
            <p:ph sz="half" idx="2"/>
          </p:nvPr>
        </p:nvSpPr>
        <p:spPr>
          <a:xfrm>
            <a:off x="4495800" y="1508918"/>
            <a:ext cx="4578626" cy="4708525"/>
          </a:xfrm>
        </p:spPr>
        <p:txBody>
          <a:bodyPr>
            <a:normAutofit/>
          </a:bodyPr>
          <a:lstStyle/>
          <a:p>
            <a:endParaRPr lang="en-US" sz="2000" dirty="0"/>
          </a:p>
          <a:p>
            <a:endParaRPr lang="en-US" sz="2000" dirty="0"/>
          </a:p>
          <a:p>
            <a:endParaRPr lang="en-US" sz="2000" dirty="0"/>
          </a:p>
          <a:p>
            <a:r>
              <a:rPr lang="en-US" sz="2000" dirty="0"/>
              <a:t>https://</a:t>
            </a:r>
            <a:r>
              <a:rPr lang="en-US" sz="2000" dirty="0" err="1"/>
              <a:t>www.hr.upenn.edu</a:t>
            </a:r>
            <a:r>
              <a:rPr lang="en-US" sz="2000" dirty="0"/>
              <a:t>/</a:t>
            </a:r>
            <a:r>
              <a:rPr lang="en-US" sz="2000" dirty="0" err="1"/>
              <a:t>PennHR</a:t>
            </a:r>
            <a:r>
              <a:rPr lang="en-US" sz="2000" dirty="0"/>
              <a:t>/wellness-</a:t>
            </a:r>
            <a:r>
              <a:rPr lang="en-US" sz="2000" dirty="0" err="1"/>
              <a:t>worklife</a:t>
            </a:r>
            <a:r>
              <a:rPr lang="en-US" sz="2000" dirty="0"/>
              <a:t>/communicable-disease-health-and-safety</a:t>
            </a:r>
          </a:p>
        </p:txBody>
      </p:sp>
    </p:spTree>
    <p:extLst>
      <p:ext uri="{BB962C8B-B14F-4D97-AF65-F5344CB8AC3E}">
        <p14:creationId xmlns:p14="http://schemas.microsoft.com/office/powerpoint/2010/main" val="995266224"/>
      </p:ext>
    </p:extLst>
  </p:cSld>
  <p:clrMapOvr>
    <a:masterClrMapping/>
  </p:clrMapOvr>
</p:sld>
</file>

<file path=ppt/theme/theme1.xml><?xml version="1.0" encoding="utf-8"?>
<a:theme xmlns:a="http://schemas.openxmlformats.org/drawingml/2006/main" name="Penn G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Penn GSE</Template>
  <TotalTime>50</TotalTime>
  <Words>1181</Words>
  <Application>Microsoft Macintosh PowerPoint</Application>
  <PresentationFormat>On-screen Show (4:3)</PresentationFormat>
  <Paragraphs>102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Avenir Book</vt:lpstr>
      <vt:lpstr>Calibri</vt:lpstr>
      <vt:lpstr>Century Gothic</vt:lpstr>
      <vt:lpstr>Times New Roman</vt:lpstr>
      <vt:lpstr>Wingdings</vt:lpstr>
      <vt:lpstr>Penn GSE</vt:lpstr>
      <vt:lpstr>Staff Meeting</vt:lpstr>
      <vt:lpstr>Staff Meeting</vt:lpstr>
      <vt:lpstr>Updates on COVID-19 from CDC</vt:lpstr>
      <vt:lpstr>Penn’s Preparation for COVID-19</vt:lpstr>
      <vt:lpstr>Provost’s latest message as of 2/10/20</vt:lpstr>
      <vt:lpstr>Resources for Preparing for COVID-19</vt:lpstr>
      <vt:lpstr>Resources for COVID-19: Preparing for remote teaching</vt:lpstr>
      <vt:lpstr>Resources: Preparing to work remotely</vt:lpstr>
      <vt:lpstr>Penn HR Website &amp; Guidelines</vt:lpstr>
      <vt:lpstr>Visit wellness.upenn.edu/coronavirus, the University's dedicated coronavirus COVID-19 Wellness web page, for the latest updates including links to preventative health and travel advisories.  For HR resources and guidance on pay, leave, and remote work, please visit https://www.hr.upenn.edu/PennHR/wellness-worklife/communicable-disease-health-and-safety</vt:lpstr>
      <vt:lpstr>If you feel ill, please do not report to work.  Many times, with the best of intentions, faculty and employees report to work even though they feel unwell. However, working while you are sick can endanger community health. The University provides paid sick time and other benefits to compensate staff and faculty who are unable to work due to illness.  </vt:lpstr>
      <vt:lpstr>COVID-19 Sick Time &amp; Leave</vt:lpstr>
      <vt:lpstr>COVID-19 Sick Time &amp; Leave</vt:lpstr>
      <vt:lpstr>Additional Guidance</vt:lpstr>
      <vt:lpstr>Additional Guidance</vt:lpstr>
      <vt:lpstr>Additional Guidance</vt:lpstr>
      <vt:lpstr>Additional Guidance</vt:lpstr>
      <vt:lpstr>Requests to Work From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Grossman, Pam</dc:creator>
  <cp:lastModifiedBy>Kelly, Maria D.</cp:lastModifiedBy>
  <cp:revision>9</cp:revision>
  <dcterms:created xsi:type="dcterms:W3CDTF">2020-03-10T12:55:16Z</dcterms:created>
  <dcterms:modified xsi:type="dcterms:W3CDTF">2020-03-13T16:06:09Z</dcterms:modified>
</cp:coreProperties>
</file>