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81778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17786" algn="l" defTabSz="81778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35571" algn="l" defTabSz="81778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453356" algn="l" defTabSz="81778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271142" algn="l" defTabSz="81778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088927" algn="l" defTabSz="81778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4906712" algn="l" defTabSz="81778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724498" algn="l" defTabSz="81778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542283" algn="l" defTabSz="817786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7594">
          <p15:clr>
            <a:srgbClr val="A4A3A4"/>
          </p15:clr>
        </p15:guide>
        <p15:guide id="3" pos="200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DE924"/>
    <a:srgbClr val="00004B"/>
    <a:srgbClr val="790000"/>
    <a:srgbClr val="8600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00"/>
    <p:restoredTop sz="95246" autoAdjust="0"/>
  </p:normalViewPr>
  <p:slideViewPr>
    <p:cSldViewPr snapToGrid="0" snapToObjects="1">
      <p:cViewPr>
        <p:scale>
          <a:sx n="10" d="100"/>
          <a:sy n="10" d="100"/>
        </p:scale>
        <p:origin x="3752" y="1192"/>
      </p:cViewPr>
      <p:guideLst>
        <p:guide orient="horz" pos="10368"/>
        <p:guide pos="7594"/>
        <p:guide pos="20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6DBB-1803-9B4C-8A5C-BD52B3BF08F9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35A83-E8AE-9545-B4D9-BA7DE6B07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18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1866" algn="l" defTabSz="3918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3732" algn="l" defTabSz="3918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75598" algn="l" defTabSz="3918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67464" algn="l" defTabSz="3918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59331" algn="l" defTabSz="3918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3918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3918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3918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2257883131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5A83-E8AE-9545-B4D9-BA7DE6B072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1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7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8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0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24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42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6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6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0"/>
            <a:ext cx="37307520" cy="6537960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6"/>
            <a:ext cx="37307520" cy="7200900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778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3557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5335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7114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89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0671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244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4228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1"/>
            <a:ext cx="19392903" cy="3070860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7786" indent="0">
              <a:buNone/>
              <a:defRPr sz="3600" b="1"/>
            </a:lvl2pPr>
            <a:lvl3pPr marL="1635571" indent="0">
              <a:buNone/>
              <a:defRPr sz="3300" b="1"/>
            </a:lvl3pPr>
            <a:lvl4pPr marL="2453356" indent="0">
              <a:buNone/>
              <a:defRPr sz="2800" b="1"/>
            </a:lvl4pPr>
            <a:lvl5pPr marL="3271142" indent="0">
              <a:buNone/>
              <a:defRPr sz="2800" b="1"/>
            </a:lvl5pPr>
            <a:lvl6pPr marL="4088927" indent="0">
              <a:buNone/>
              <a:defRPr sz="2800" b="1"/>
            </a:lvl6pPr>
            <a:lvl7pPr marL="4906712" indent="0">
              <a:buNone/>
              <a:defRPr sz="2800" b="1"/>
            </a:lvl7pPr>
            <a:lvl8pPr marL="5724498" indent="0">
              <a:buNone/>
              <a:defRPr sz="2800" b="1"/>
            </a:lvl8pPr>
            <a:lvl9pPr marL="6542283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3" cy="1896618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1"/>
            <a:ext cx="19400520" cy="3070860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7786" indent="0">
              <a:buNone/>
              <a:defRPr sz="3600" b="1"/>
            </a:lvl2pPr>
            <a:lvl3pPr marL="1635571" indent="0">
              <a:buNone/>
              <a:defRPr sz="3300" b="1"/>
            </a:lvl3pPr>
            <a:lvl4pPr marL="2453356" indent="0">
              <a:buNone/>
              <a:defRPr sz="2800" b="1"/>
            </a:lvl4pPr>
            <a:lvl5pPr marL="3271142" indent="0">
              <a:buNone/>
              <a:defRPr sz="2800" b="1"/>
            </a:lvl5pPr>
            <a:lvl6pPr marL="4088927" indent="0">
              <a:buNone/>
              <a:defRPr sz="2800" b="1"/>
            </a:lvl6pPr>
            <a:lvl7pPr marL="4906712" indent="0">
              <a:buNone/>
              <a:defRPr sz="2800" b="1"/>
            </a:lvl7pPr>
            <a:lvl8pPr marL="5724498" indent="0">
              <a:buNone/>
              <a:defRPr sz="2800" b="1"/>
            </a:lvl8pPr>
            <a:lvl9pPr marL="6542283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6"/>
            <a:ext cx="24536400" cy="2809494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6"/>
            <a:ext cx="14439903" cy="22517100"/>
          </a:xfrm>
        </p:spPr>
        <p:txBody>
          <a:bodyPr/>
          <a:lstStyle>
            <a:lvl1pPr marL="0" indent="0">
              <a:buNone/>
              <a:defRPr sz="2500"/>
            </a:lvl1pPr>
            <a:lvl2pPr marL="817786" indent="0">
              <a:buNone/>
              <a:defRPr sz="2100"/>
            </a:lvl2pPr>
            <a:lvl3pPr marL="1635571" indent="0">
              <a:buNone/>
              <a:defRPr sz="1800"/>
            </a:lvl3pPr>
            <a:lvl4pPr marL="2453356" indent="0">
              <a:buNone/>
              <a:defRPr sz="1600"/>
            </a:lvl4pPr>
            <a:lvl5pPr marL="3271142" indent="0">
              <a:buNone/>
              <a:defRPr sz="1600"/>
            </a:lvl5pPr>
            <a:lvl6pPr marL="4088927" indent="0">
              <a:buNone/>
              <a:defRPr sz="1600"/>
            </a:lvl6pPr>
            <a:lvl7pPr marL="4906712" indent="0">
              <a:buNone/>
              <a:defRPr sz="1600"/>
            </a:lvl7pPr>
            <a:lvl8pPr marL="5724498" indent="0">
              <a:buNone/>
              <a:defRPr sz="1600"/>
            </a:lvl8pPr>
            <a:lvl9pPr marL="654228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5700"/>
            </a:lvl1pPr>
            <a:lvl2pPr marL="817786" indent="0">
              <a:buNone/>
              <a:defRPr sz="5000"/>
            </a:lvl2pPr>
            <a:lvl3pPr marL="1635571" indent="0">
              <a:buNone/>
              <a:defRPr sz="4300"/>
            </a:lvl3pPr>
            <a:lvl4pPr marL="2453356" indent="0">
              <a:buNone/>
              <a:defRPr sz="3600"/>
            </a:lvl4pPr>
            <a:lvl5pPr marL="3271142" indent="0">
              <a:buNone/>
              <a:defRPr sz="3600"/>
            </a:lvl5pPr>
            <a:lvl6pPr marL="4088927" indent="0">
              <a:buNone/>
              <a:defRPr sz="3600"/>
            </a:lvl6pPr>
            <a:lvl7pPr marL="4906712" indent="0">
              <a:buNone/>
              <a:defRPr sz="3600"/>
            </a:lvl7pPr>
            <a:lvl8pPr marL="5724498" indent="0">
              <a:buNone/>
              <a:defRPr sz="3600"/>
            </a:lvl8pPr>
            <a:lvl9pPr marL="6542283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0"/>
            <a:ext cx="26334720" cy="3863340"/>
          </a:xfrm>
        </p:spPr>
        <p:txBody>
          <a:bodyPr/>
          <a:lstStyle>
            <a:lvl1pPr marL="0" indent="0">
              <a:buNone/>
              <a:defRPr sz="2500"/>
            </a:lvl1pPr>
            <a:lvl2pPr marL="817786" indent="0">
              <a:buNone/>
              <a:defRPr sz="2100"/>
            </a:lvl2pPr>
            <a:lvl3pPr marL="1635571" indent="0">
              <a:buNone/>
              <a:defRPr sz="1800"/>
            </a:lvl3pPr>
            <a:lvl4pPr marL="2453356" indent="0">
              <a:buNone/>
              <a:defRPr sz="1600"/>
            </a:lvl4pPr>
            <a:lvl5pPr marL="3271142" indent="0">
              <a:buNone/>
              <a:defRPr sz="1600"/>
            </a:lvl5pPr>
            <a:lvl6pPr marL="4088927" indent="0">
              <a:buNone/>
              <a:defRPr sz="1600"/>
            </a:lvl6pPr>
            <a:lvl7pPr marL="4906712" indent="0">
              <a:buNone/>
              <a:defRPr sz="1600"/>
            </a:lvl7pPr>
            <a:lvl8pPr marL="5724498" indent="0">
              <a:buNone/>
              <a:defRPr sz="1600"/>
            </a:lvl8pPr>
            <a:lvl9pPr marL="654228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0"/>
            <a:ext cx="39502080" cy="5486400"/>
          </a:xfrm>
          <a:prstGeom prst="rect">
            <a:avLst/>
          </a:prstGeom>
        </p:spPr>
        <p:txBody>
          <a:bodyPr vert="horz" lIns="163557" tIns="81778" rIns="163557" bIns="817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0"/>
          </a:xfrm>
          <a:prstGeom prst="rect">
            <a:avLst/>
          </a:prstGeom>
        </p:spPr>
        <p:txBody>
          <a:bodyPr vert="horz" lIns="163557" tIns="81778" rIns="163557" bIns="817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</p:spPr>
        <p:txBody>
          <a:bodyPr vert="horz" lIns="163557" tIns="81778" rIns="163557" bIns="8177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C163-7281-4A40-BF5B-2AB317647DC2}" type="datetimeFigureOut">
              <a:rPr lang="en-US" smtClean="0"/>
              <a:pPr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1"/>
            <a:ext cx="13898880" cy="1752600"/>
          </a:xfrm>
          <a:prstGeom prst="rect">
            <a:avLst/>
          </a:prstGeom>
        </p:spPr>
        <p:txBody>
          <a:bodyPr vert="horz" lIns="163557" tIns="81778" rIns="163557" bIns="8177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1"/>
            <a:ext cx="10241280" cy="1752600"/>
          </a:xfrm>
          <a:prstGeom prst="rect">
            <a:avLst/>
          </a:prstGeom>
        </p:spPr>
        <p:txBody>
          <a:bodyPr vert="horz" lIns="163557" tIns="81778" rIns="163557" bIns="8177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D67B-43B3-CF4A-B063-144922734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7786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3339" indent="-613339" algn="l" defTabSz="81778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8901" indent="-511116" algn="l" defTabSz="817786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4464" indent="-408892" algn="l" defTabSz="817786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62249" indent="-408892" algn="l" defTabSz="81778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80034" indent="-408892" algn="l" defTabSz="817786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7820" indent="-408892" algn="l" defTabSz="81778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15605" indent="-408892" algn="l" defTabSz="81778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33390" indent="-408892" algn="l" defTabSz="81778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51176" indent="-408892" algn="l" defTabSz="81778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778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7786" algn="l" defTabSz="81778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35571" algn="l" defTabSz="81778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53356" algn="l" defTabSz="81778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271142" algn="l" defTabSz="81778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088927" algn="l" defTabSz="81778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06712" algn="l" defTabSz="81778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724498" algn="l" defTabSz="81778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542283" algn="l" defTabSz="81778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nn GSE Logo and Poster Title section">
            <a:extLst>
              <a:ext uri="{FF2B5EF4-FFF2-40B4-BE49-F238E27FC236}">
                <a16:creationId xmlns:a16="http://schemas.microsoft.com/office/drawing/2014/main" id="{1150CAEC-9F9E-2048-A1E3-F6F642A78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00" cy="591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761954"/>
            <a:ext cx="10277396" cy="86786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00004B">
                <a:alpha val="43000"/>
              </a:srgbClr>
            </a:outerShdw>
          </a:effectLst>
        </p:spPr>
        <p:txBody>
          <a:bodyPr wrap="square" lIns="457200" tIns="457200" rIns="457200" bIns="457200" rtlCol="0" anchor="t" anchorCtr="0">
            <a:noAutofit/>
          </a:bodyPr>
          <a:lstStyle/>
          <a:p>
            <a:pPr>
              <a:buClr>
                <a:srgbClr val="790000"/>
              </a:buClr>
              <a:buSzPct val="155000"/>
            </a:pPr>
            <a:r>
              <a:rPr lang="en-US" sz="7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Abstract</a:t>
            </a:r>
            <a:r>
              <a:rPr lang="en-US" sz="6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>
              <a:buClr>
                <a:srgbClr val="790000"/>
              </a:buClr>
              <a:buSzPct val="155000"/>
            </a:pPr>
            <a:endParaRPr lang="en-US" sz="6200" b="1" dirty="0">
              <a:solidFill>
                <a:srgbClr val="00004B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Background. This poster template will scale up to 36 inches by 48 inches.  42 inches is the widest we can print.  (Longer formats are possible, but the template needs adjustment.)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Objectives. To use this template, simply replace the text in these sections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Methods. Download template and insert your content.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Conclusions. Contact us a few weeks in advance or we may not be able to help you.  Don’t assume we can meet a deadline without prior notice.</a:t>
            </a:r>
            <a:endParaRPr lang="en-US" sz="4300" dirty="0">
              <a:solidFill>
                <a:srgbClr val="00004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83143" y="18769310"/>
            <a:ext cx="9566263" cy="12749902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accent2">
                <a:lumMod val="75000"/>
              </a:schemeClr>
            </a:solidFill>
          </a:ln>
        </p:spPr>
        <p:txBody>
          <a:bodyPr wrap="square" lIns="457200" tIns="457200" rIns="457200" bIns="457200" rtlCol="0">
            <a:noAutofit/>
          </a:bodyPr>
          <a:lstStyle/>
          <a:p>
            <a:pPr>
              <a:buClr>
                <a:srgbClr val="790000"/>
              </a:buClr>
              <a:buSzPct val="155000"/>
            </a:pPr>
            <a:r>
              <a:rPr lang="en-US" sz="7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Graphs</a:t>
            </a:r>
            <a:r>
              <a:rPr lang="en-US" sz="6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dirty="0"/>
          </a:p>
        </p:txBody>
      </p:sp>
      <p:sp>
        <p:nvSpPr>
          <p:cNvPr id="32" name="TextBox 31" descr="text box"/>
          <p:cNvSpPr txBox="1"/>
          <p:nvPr/>
        </p:nvSpPr>
        <p:spPr>
          <a:xfrm>
            <a:off x="388762" y="21469409"/>
            <a:ext cx="158277" cy="586971"/>
          </a:xfrm>
          <a:prstGeom prst="rect">
            <a:avLst/>
          </a:prstGeom>
          <a:noFill/>
        </p:spPr>
        <p:txBody>
          <a:bodyPr wrap="none" lIns="78373" tIns="39187" rIns="78373" bIns="39187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8" name="Group 5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42035"/>
              </p:ext>
            </p:extLst>
          </p:nvPr>
        </p:nvGraphicFramePr>
        <p:xfrm>
          <a:off x="12547088" y="21481562"/>
          <a:ext cx="8729249" cy="8137474"/>
        </p:xfrm>
        <a:graphic>
          <a:graphicData uri="http://schemas.openxmlformats.org/drawingml/2006/table">
            <a:tbl>
              <a:tblPr firstRow="1"/>
              <a:tblGrid>
                <a:gridCol w="214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5596"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T="39189" marB="39189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Intervention</a:t>
                      </a:r>
                    </a:p>
                  </a:txBody>
                  <a:tcPr marT="39189" marB="39189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Control</a:t>
                      </a:r>
                    </a:p>
                  </a:txBody>
                  <a:tcPr marT="39189" marB="39189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marT="39189" marB="39189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653">
                <a:tc>
                  <a:txBody>
                    <a:bodyPr/>
                    <a:lstStyle/>
                    <a:p>
                      <a:pPr marL="0" marR="0" lvl="0" indent="0" algn="l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Age (sd)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52 (6.8)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53 (7.0)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0.23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315">
                <a:tc>
                  <a:txBody>
                    <a:bodyPr/>
                    <a:lstStyle/>
                    <a:p>
                      <a:pPr marL="0" marR="0" lvl="0" indent="0" algn="l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% Male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34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33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0.32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315">
                <a:tc>
                  <a:txBody>
                    <a:bodyPr/>
                    <a:lstStyle/>
                    <a:p>
                      <a:pPr marL="0" marR="0" lvl="0" indent="0" algn="l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C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28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25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0.12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526">
                <a:tc>
                  <a:txBody>
                    <a:bodyPr/>
                    <a:lstStyle/>
                    <a:p>
                      <a:pPr marL="0" marR="0" lvl="0" indent="0" algn="l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D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10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17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0.02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1754">
                <a:tc>
                  <a:txBody>
                    <a:bodyPr/>
                    <a:lstStyle/>
                    <a:p>
                      <a:pPr marL="0" marR="0" lvl="0" indent="0" algn="l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E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12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15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0.74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8315">
                <a:tc>
                  <a:txBody>
                    <a:bodyPr/>
                    <a:lstStyle/>
                    <a:p>
                      <a:pPr marL="0" marR="0" lvl="0" indent="0" algn="l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F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72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70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17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0.54</a:t>
                      </a:r>
                    </a:p>
                  </a:txBody>
                  <a:tcPr marT="39189" marB="391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338" name="Object 298" descr="text box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546580"/>
              </p:ext>
            </p:extLst>
          </p:nvPr>
        </p:nvGraphicFramePr>
        <p:xfrm>
          <a:off x="22589889" y="22439104"/>
          <a:ext cx="9263299" cy="610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hart" r:id="rId5" imgW="0" imgH="0" progId="MSGraph.Chart.8">
                  <p:embed followColorScheme="full"/>
                </p:oleObj>
              </mc:Choice>
              <mc:Fallback>
                <p:oleObj name="Chart" r:id="rId5" imgW="0" imgH="0" progId="MSGraph.Chart.8">
                  <p:embed followColorScheme="full"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889" y="22439104"/>
                        <a:ext cx="9263299" cy="6102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 descr="Poster title box"/>
          <p:cNvSpPr txBox="1"/>
          <p:nvPr/>
        </p:nvSpPr>
        <p:spPr>
          <a:xfrm>
            <a:off x="12083143" y="1193010"/>
            <a:ext cx="30988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Poster Title</a:t>
            </a:r>
          </a:p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Name and contact info of contributors</a:t>
            </a:r>
            <a:endParaRPr lang="en-US" sz="15000" b="1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16249272"/>
            <a:ext cx="10277396" cy="724403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00004B">
                <a:alpha val="43000"/>
              </a:srgbClr>
            </a:outerShdw>
          </a:effectLst>
        </p:spPr>
        <p:txBody>
          <a:bodyPr wrap="square" lIns="457200" tIns="457200" rIns="457200" bIns="457200" rtlCol="0" anchor="t" anchorCtr="0">
            <a:noAutofit/>
          </a:bodyPr>
          <a:lstStyle/>
          <a:p>
            <a:pPr>
              <a:buClr>
                <a:srgbClr val="790000"/>
              </a:buClr>
              <a:buSzPct val="155000"/>
            </a:pPr>
            <a:r>
              <a:rPr lang="en-US" sz="7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Background</a:t>
            </a:r>
            <a:r>
              <a:rPr lang="en-US" sz="6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>
              <a:buClr>
                <a:srgbClr val="790000"/>
              </a:buClr>
              <a:buSzPct val="155000"/>
            </a:pPr>
            <a:endParaRPr lang="en-US" sz="6200" b="1" dirty="0">
              <a:solidFill>
                <a:srgbClr val="00004B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This template contains some style and format suggestions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We recommend a light background for clarity and simplicity, but you can easily change the background by right clicking on the slide and going to the option that says “ format background”.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Note that for small text, a </a:t>
            </a:r>
            <a:r>
              <a:rPr lang="en-US" sz="2800" dirty="0" err="1"/>
              <a:t>serifed</a:t>
            </a:r>
            <a:r>
              <a:rPr lang="en-US" sz="2800" dirty="0"/>
              <a:t> font is easier to read. This font is Calibri.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8200" y="24275178"/>
            <a:ext cx="10277396" cy="724403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00004B">
                <a:alpha val="43000"/>
              </a:srgbClr>
            </a:outerShdw>
          </a:effectLst>
        </p:spPr>
        <p:txBody>
          <a:bodyPr wrap="square" lIns="457200" tIns="457200" rIns="457200" bIns="457200" rtlCol="0" anchor="t" anchorCtr="0">
            <a:noAutofit/>
          </a:bodyPr>
          <a:lstStyle/>
          <a:p>
            <a:pPr>
              <a:buClr>
                <a:srgbClr val="790000"/>
              </a:buClr>
              <a:buSzPct val="155000"/>
            </a:pPr>
            <a:r>
              <a:rPr lang="en-US" sz="7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Objectives</a:t>
            </a:r>
            <a:r>
              <a:rPr lang="en-US" sz="6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>
              <a:buClr>
                <a:srgbClr val="790000"/>
              </a:buClr>
              <a:buSzPct val="155000"/>
            </a:pPr>
            <a:endParaRPr lang="en-US" sz="6200" b="1" dirty="0">
              <a:solidFill>
                <a:srgbClr val="00004B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When writing for a poster, simplify everything and avoid over-writing.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The best posters are designed with empathy:  Put yourself in the position of the audience and think about what they will want to know.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Avoid images from the web.  They are low resolution and become “pixilated” on enlargement.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83143" y="6761954"/>
            <a:ext cx="19798833" cy="110358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00004B">
                <a:alpha val="43000"/>
              </a:srgbClr>
            </a:outerShdw>
          </a:effectLst>
        </p:spPr>
        <p:txBody>
          <a:bodyPr wrap="square" lIns="457200" tIns="457200" rIns="457200" bIns="457200" rtlCol="0" anchor="t" anchorCtr="0">
            <a:noAutofit/>
          </a:bodyPr>
          <a:lstStyle/>
          <a:p>
            <a:pPr>
              <a:buClr>
                <a:srgbClr val="790000"/>
              </a:buClr>
              <a:buSzPct val="155000"/>
            </a:pPr>
            <a:r>
              <a:rPr lang="en-US" sz="7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Methods</a:t>
            </a:r>
            <a:r>
              <a:rPr lang="en-US" sz="6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>
              <a:buClr>
                <a:srgbClr val="790000"/>
              </a:buClr>
              <a:buSzPct val="155000"/>
            </a:pPr>
            <a:endParaRPr lang="en-US" sz="6200" b="1" dirty="0">
              <a:solidFill>
                <a:srgbClr val="00004B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Graphs produced in scientific graphic programs should be saved in jpeg or tiff format before inserting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Figures can be produced directly in PowerPoint or imported from other programs, like Excel.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435953" y="26246207"/>
            <a:ext cx="9566263" cy="5273006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accent2">
                <a:lumMod val="75000"/>
              </a:schemeClr>
            </a:solidFill>
          </a:ln>
        </p:spPr>
        <p:txBody>
          <a:bodyPr wrap="square" lIns="457200" tIns="457200" rIns="457200" bIns="457200" rtlCol="0">
            <a:noAutofit/>
          </a:bodyPr>
          <a:lstStyle/>
          <a:p>
            <a:pPr>
              <a:buClr>
                <a:srgbClr val="790000"/>
              </a:buClr>
              <a:buSzPct val="155000"/>
            </a:pPr>
            <a:r>
              <a:rPr lang="en-US" sz="44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Bibliography/References</a:t>
            </a: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sz="5100" b="1" dirty="0">
              <a:solidFill>
                <a:srgbClr val="00004B"/>
              </a:solidFill>
            </a:endParaRPr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2794074" y="6761954"/>
            <a:ext cx="10277396" cy="86786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00004B">
                <a:alpha val="43000"/>
              </a:srgbClr>
            </a:outerShdw>
          </a:effectLst>
        </p:spPr>
        <p:txBody>
          <a:bodyPr wrap="square" lIns="457200" tIns="457200" rIns="457200" bIns="457200" rtlCol="0" anchor="t" anchorCtr="0">
            <a:noAutofit/>
          </a:bodyPr>
          <a:lstStyle/>
          <a:p>
            <a:pPr>
              <a:buClr>
                <a:srgbClr val="790000"/>
              </a:buClr>
              <a:buSzPct val="155000"/>
            </a:pPr>
            <a:r>
              <a:rPr lang="en-US" sz="7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Supporting Data</a:t>
            </a:r>
            <a:r>
              <a:rPr lang="en-US" sz="6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>
              <a:buClr>
                <a:srgbClr val="790000"/>
              </a:buClr>
              <a:buSzPct val="155000"/>
            </a:pPr>
            <a:endParaRPr lang="en-US" sz="6200" b="1" dirty="0">
              <a:solidFill>
                <a:srgbClr val="00004B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Less is often more.  Make effective use of negative space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Figures can be produced directly in PowerPoint or imported from other programs.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Imported figures and photographs often work well if saved in jpeg format. A grey border can soften a photograph’s visual impression in the poster.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For example, avoid three dimensional bar graphs or pie charts when presenting two dimensional data.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94074" y="16133820"/>
            <a:ext cx="10277396" cy="76166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00004B">
                <a:alpha val="43000"/>
              </a:srgbClr>
            </a:outerShdw>
          </a:effectLst>
        </p:spPr>
        <p:txBody>
          <a:bodyPr wrap="square" lIns="457200" tIns="457200" rIns="457200" bIns="457200" rtlCol="0" anchor="t" anchorCtr="0">
            <a:noAutofit/>
          </a:bodyPr>
          <a:lstStyle/>
          <a:p>
            <a:pPr>
              <a:buClr>
                <a:srgbClr val="790000"/>
              </a:buClr>
              <a:buSzPct val="155000"/>
            </a:pPr>
            <a:r>
              <a:rPr lang="en-US" sz="7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Conclusions</a:t>
            </a:r>
            <a:r>
              <a:rPr lang="en-US" sz="6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>
              <a:buClr>
                <a:srgbClr val="790000"/>
              </a:buClr>
              <a:buSzPct val="155000"/>
            </a:pPr>
            <a:endParaRPr lang="en-US" sz="6200" b="1" dirty="0">
              <a:solidFill>
                <a:srgbClr val="00004B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Avoid harsh contrasting colors that create visual vibration.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 Note that we suggest that the Abstract, Methods, Results, and Conclusion sections line up at the heads of the columns.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Although potentially constraining, this design introduces some organizational discipline that may be useful to viewers.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A few take-</a:t>
            </a:r>
            <a:r>
              <a:rPr lang="en-US" sz="2800" dirty="0" err="1"/>
              <a:t>aways</a:t>
            </a:r>
            <a:r>
              <a:rPr lang="en-US" sz="2800" dirty="0"/>
              <a:t> or next steps can help position your presentation or make your points more enduring.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94075" y="24532505"/>
            <a:ext cx="10277396" cy="698670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00004B">
                <a:alpha val="43000"/>
              </a:srgbClr>
            </a:outerShdw>
          </a:effectLst>
        </p:spPr>
        <p:txBody>
          <a:bodyPr wrap="square" lIns="457200" tIns="457200" rIns="457200" bIns="457200" rtlCol="0" anchor="t" anchorCtr="0">
            <a:noAutofit/>
          </a:bodyPr>
          <a:lstStyle/>
          <a:p>
            <a:pPr>
              <a:buClr>
                <a:srgbClr val="790000"/>
              </a:buClr>
              <a:buSzPct val="155000"/>
            </a:pPr>
            <a:r>
              <a:rPr lang="en-US" sz="7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Implications</a:t>
            </a:r>
            <a:r>
              <a:rPr lang="en-US" sz="62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:</a:t>
            </a:r>
          </a:p>
          <a:p>
            <a:pPr>
              <a:buClr>
                <a:srgbClr val="790000"/>
              </a:buClr>
              <a:buSzPct val="155000"/>
            </a:pPr>
            <a:endParaRPr lang="en-US" sz="6200" b="1" dirty="0">
              <a:solidFill>
                <a:srgbClr val="00004B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Depending upon your goals, you might come with a stack of business cards, copies of your abstract, or even copies of a completed manuscript to give away to interested parties.  Attach them to your poster in the bottom right or make them available in other ways.</a:t>
            </a:r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Wingdings" pitchFamily="-65" charset="2"/>
              <a:buChar char="§"/>
            </a:pPr>
            <a:r>
              <a:rPr lang="en-US" sz="2800" dirty="0"/>
              <a:t>If you have suggestions for improving this template or this process, please let us know.</a:t>
            </a:r>
          </a:p>
        </p:txBody>
      </p:sp>
      <p:pic>
        <p:nvPicPr>
          <p:cNvPr id="43" name="Picture 42" descr="Photo of teacher and stude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89888" y="18769309"/>
            <a:ext cx="9263299" cy="6161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18E19-161A-624B-97E6-169360E9F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-13129378"/>
            <a:ext cx="37307520" cy="7056120"/>
          </a:xfrm>
        </p:spPr>
        <p:txBody>
          <a:bodyPr/>
          <a:lstStyle/>
          <a:p>
            <a:r>
              <a:rPr lang="en-US" dirty="0"/>
              <a:t>Academic poster template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513</Words>
  <Application>Microsoft Macintosh PowerPoint</Application>
  <PresentationFormat>Custom</PresentationFormat>
  <Paragraphs>103</Paragraphs>
  <Slides>1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Chart</vt:lpstr>
      <vt:lpstr>Academic poster template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Smith</dc:creator>
  <cp:lastModifiedBy>Wendy Coffman</cp:lastModifiedBy>
  <cp:revision>47</cp:revision>
  <dcterms:created xsi:type="dcterms:W3CDTF">2017-06-27T14:09:45Z</dcterms:created>
  <dcterms:modified xsi:type="dcterms:W3CDTF">2020-04-06T15:56:46Z</dcterms:modified>
</cp:coreProperties>
</file>